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1143000" y="685800"/>
            <a:ext cx="4572000" cy="3429000"/>
          </a:xfrm>
          <a:prstGeom prst="rect">
            <a:avLst/>
          </a:prstGeom>
        </p:spPr>
        <p:txBody>
          <a:bodyPr/>
          <a:lstStyle/>
          <a:p>
            <a:endParaRPr/>
          </a:p>
        </p:txBody>
      </p:sp>
      <p:sp>
        <p:nvSpPr>
          <p:cNvPr id="239" name="Shape 2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sp>
        <p:nvSpPr>
          <p:cNvPr id="13" name="Rettangolo 10"/>
          <p:cNvSpPr/>
          <p:nvPr/>
        </p:nvSpPr>
        <p:spPr>
          <a:xfrm>
            <a:off x="-16277" y="-2593"/>
            <a:ext cx="6404566" cy="6858001"/>
          </a:xfrm>
          <a:prstGeom prst="rect">
            <a:avLst/>
          </a:prstGeom>
          <a:solidFill>
            <a:srgbClr val="E98B0D"/>
          </a:solidFill>
          <a:ln w="12700">
            <a:miter lim="400000"/>
          </a:ln>
        </p:spPr>
        <p:txBody>
          <a:bodyPr lIns="45719" rIns="45719" anchor="ctr"/>
          <a:lstStyle/>
          <a:p>
            <a:pPr algn="ctr">
              <a:defRPr>
                <a:solidFill>
                  <a:srgbClr val="FFFFFF"/>
                </a:solidFill>
              </a:defRPr>
            </a:pPr>
            <a:endParaRPr/>
          </a:p>
        </p:txBody>
      </p:sp>
      <p:sp>
        <p:nvSpPr>
          <p:cNvPr id="14" name="Rettangolo 11"/>
          <p:cNvSpPr/>
          <p:nvPr/>
        </p:nvSpPr>
        <p:spPr>
          <a:xfrm>
            <a:off x="255956" y="0"/>
            <a:ext cx="5860101" cy="6858001"/>
          </a:xfrm>
          <a:prstGeom prst="rect">
            <a:avLst/>
          </a:prstGeom>
          <a:solidFill>
            <a:srgbClr val="F3E068"/>
          </a:solidFill>
          <a:ln w="12700">
            <a:miter lim="400000"/>
          </a:ln>
        </p:spPr>
        <p:txBody>
          <a:bodyPr lIns="45719" rIns="45719" anchor="ctr"/>
          <a:lstStyle/>
          <a:p>
            <a:pPr algn="ctr">
              <a:defRPr>
                <a:solidFill>
                  <a:srgbClr val="FFFFFF"/>
                </a:solidFill>
              </a:defRPr>
            </a:pPr>
            <a:endParaRPr/>
          </a:p>
        </p:txBody>
      </p:sp>
      <p:sp>
        <p:nvSpPr>
          <p:cNvPr id="15" name="Titolo Testo"/>
          <p:cNvSpPr txBox="1">
            <a:spLocks noGrp="1"/>
          </p:cNvSpPr>
          <p:nvPr>
            <p:ph type="title"/>
          </p:nvPr>
        </p:nvSpPr>
        <p:spPr>
          <a:xfrm>
            <a:off x="6949271" y="832768"/>
            <a:ext cx="4526281" cy="3227515"/>
          </a:xfrm>
          <a:prstGeom prst="rect">
            <a:avLst/>
          </a:prstGeom>
        </p:spPr>
        <p:txBody>
          <a:bodyPr anchor="t"/>
          <a:lstStyle>
            <a:lvl1pPr algn="ctr">
              <a:defRPr sz="6000">
                <a:solidFill>
                  <a:srgbClr val="1E5082"/>
                </a:solidFill>
              </a:defRPr>
            </a:lvl1pPr>
          </a:lstStyle>
          <a:p>
            <a:r>
              <a:t>Titolo Testo</a:t>
            </a:r>
          </a:p>
        </p:txBody>
      </p:sp>
      <p:pic>
        <p:nvPicPr>
          <p:cNvPr id="16" name="Immagine 8" descr="Immagine 8"/>
          <p:cNvPicPr>
            <a:picLocks noChangeAspect="1"/>
          </p:cNvPicPr>
          <p:nvPr/>
        </p:nvPicPr>
        <p:blipFill>
          <a:blip r:embed="rId2"/>
          <a:stretch>
            <a:fillRect/>
          </a:stretch>
        </p:blipFill>
        <p:spPr>
          <a:xfrm>
            <a:off x="618432" y="-336589"/>
            <a:ext cx="5135149" cy="7262107"/>
          </a:xfrm>
          <a:prstGeom prst="rect">
            <a:avLst/>
          </a:prstGeom>
          <a:ln w="12700">
            <a:miter lim="400000"/>
          </a:ln>
        </p:spPr>
      </p:pic>
      <p:sp>
        <p:nvSpPr>
          <p:cNvPr id="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olo e contenuto">
    <p:spTree>
      <p:nvGrpSpPr>
        <p:cNvPr id="1" name=""/>
        <p:cNvGrpSpPr/>
        <p:nvPr/>
      </p:nvGrpSpPr>
      <p:grpSpPr>
        <a:xfrm>
          <a:off x="0" y="0"/>
          <a:ext cx="0" cy="0"/>
          <a:chOff x="0" y="0"/>
          <a:chExt cx="0" cy="0"/>
        </a:xfrm>
      </p:grpSpPr>
      <p:sp>
        <p:nvSpPr>
          <p:cNvPr id="111" name="Titolo Testo"/>
          <p:cNvSpPr txBox="1">
            <a:spLocks noGrp="1"/>
          </p:cNvSpPr>
          <p:nvPr>
            <p:ph type="title"/>
          </p:nvPr>
        </p:nvSpPr>
        <p:spPr>
          <a:prstGeom prst="rect">
            <a:avLst/>
          </a:prstGeom>
        </p:spPr>
        <p:txBody>
          <a:bodyPr/>
          <a:lstStyle/>
          <a:p>
            <a:r>
              <a:t>Titolo Testo</a:t>
            </a:r>
          </a:p>
        </p:txBody>
      </p:sp>
      <p:sp>
        <p:nvSpPr>
          <p:cNvPr id="112" name="Corpo livello uno…"/>
          <p:cNvSpPr txBox="1">
            <a:spLocks noGrp="1"/>
          </p:cNvSpPr>
          <p:nvPr>
            <p:ph type="body" idx="1"/>
          </p:nvPr>
        </p:nvSpPr>
        <p:spPr>
          <a:xfrm>
            <a:off x="1216548" y="2108200"/>
            <a:ext cx="10058401" cy="376089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13"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sp>
        <p:nvSpPr>
          <p:cNvPr id="1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Contenuto con didascalia">
    <p:spTree>
      <p:nvGrpSpPr>
        <p:cNvPr id="1" name=""/>
        <p:cNvGrpSpPr/>
        <p:nvPr/>
      </p:nvGrpSpPr>
      <p:grpSpPr>
        <a:xfrm>
          <a:off x="0" y="0"/>
          <a:ext cx="0" cy="0"/>
          <a:chOff x="0" y="0"/>
          <a:chExt cx="0" cy="0"/>
        </a:xfrm>
      </p:grpSpPr>
      <p:sp>
        <p:nvSpPr>
          <p:cNvPr id="121"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122" name="Rettangolo 7"/>
          <p:cNvSpPr/>
          <p:nvPr/>
        </p:nvSpPr>
        <p:spPr>
          <a:xfrm>
            <a:off x="15" y="0"/>
            <a:ext cx="4654298" cy="5864225"/>
          </a:xfrm>
          <a:prstGeom prst="rect">
            <a:avLst/>
          </a:prstGeom>
          <a:solidFill>
            <a:srgbClr val="242852"/>
          </a:solidFill>
          <a:ln w="12700">
            <a:miter lim="400000"/>
          </a:ln>
        </p:spPr>
        <p:txBody>
          <a:bodyPr lIns="45719" rIns="45719"/>
          <a:lstStyle/>
          <a:p>
            <a:endParaRPr/>
          </a:p>
        </p:txBody>
      </p:sp>
      <p:sp>
        <p:nvSpPr>
          <p:cNvPr id="123" name="Corpo livello uno…"/>
          <p:cNvSpPr txBox="1">
            <a:spLocks noGrp="1"/>
          </p:cNvSpPr>
          <p:nvPr>
            <p:ph type="body" sz="half" idx="1"/>
          </p:nvPr>
        </p:nvSpPr>
        <p:spPr>
          <a:xfrm>
            <a:off x="5458983" y="497807"/>
            <a:ext cx="5713842" cy="4868611"/>
          </a:xfrm>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124" name="Rettangolo 8"/>
          <p:cNvSpPr/>
          <p:nvPr/>
        </p:nvSpPr>
        <p:spPr>
          <a:xfrm>
            <a:off x="0" y="2003424"/>
            <a:ext cx="1036320" cy="185737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5" name="Rettangolo 10"/>
          <p:cNvSpPr/>
          <p:nvPr/>
        </p:nvSpPr>
        <p:spPr>
          <a:xfrm>
            <a:off x="5458983" y="377397"/>
            <a:ext cx="5713841"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126" name="Rettangolo 4"/>
          <p:cNvSpPr/>
          <p:nvPr/>
        </p:nvSpPr>
        <p:spPr>
          <a:xfrm>
            <a:off x="1078229" y="2003423"/>
            <a:ext cx="3576084" cy="1857377"/>
          </a:xfrm>
          <a:prstGeom prst="rect">
            <a:avLst/>
          </a:prstGeom>
          <a:solidFill>
            <a:srgbClr val="1B1E3E"/>
          </a:solidFill>
          <a:ln w="12700">
            <a:miter lim="400000"/>
          </a:ln>
        </p:spPr>
        <p:txBody>
          <a:bodyPr lIns="45719" rIns="45719" anchor="ctr"/>
          <a:lstStyle/>
          <a:p>
            <a:pPr algn="ctr">
              <a:defRPr>
                <a:solidFill>
                  <a:srgbClr val="FFFFFF"/>
                </a:solidFill>
              </a:defRPr>
            </a:pPr>
            <a:endParaRPr/>
          </a:p>
        </p:txBody>
      </p:sp>
      <p:sp>
        <p:nvSpPr>
          <p:cNvPr id="127" name="Titolo Testo"/>
          <p:cNvSpPr txBox="1">
            <a:spLocks noGrp="1"/>
          </p:cNvSpPr>
          <p:nvPr>
            <p:ph type="title"/>
          </p:nvPr>
        </p:nvSpPr>
        <p:spPr>
          <a:xfrm>
            <a:off x="1092200" y="1885125"/>
            <a:ext cx="3314700" cy="2093976"/>
          </a:xfrm>
          <a:prstGeom prst="rect">
            <a:avLst/>
          </a:prstGeom>
        </p:spPr>
        <p:txBody>
          <a:bodyPr anchor="ctr"/>
          <a:lstStyle>
            <a:lvl1pPr>
              <a:defRPr sz="4400">
                <a:solidFill>
                  <a:srgbClr val="FFFFFF"/>
                </a:solidFill>
              </a:defRPr>
            </a:lvl1pPr>
          </a:lstStyle>
          <a:p>
            <a:r>
              <a:t>Titolo Testo</a:t>
            </a:r>
          </a:p>
        </p:txBody>
      </p:sp>
      <p:sp>
        <p:nvSpPr>
          <p:cNvPr id="128" name="Rettangolo 17"/>
          <p:cNvSpPr/>
          <p:nvPr/>
        </p:nvSpPr>
        <p:spPr>
          <a:xfrm>
            <a:off x="1092200" y="993775"/>
            <a:ext cx="1036320" cy="936626"/>
          </a:xfrm>
          <a:prstGeom prst="rect">
            <a:avLst/>
          </a:prstGeom>
          <a:solidFill>
            <a:srgbClr val="C9CBE7">
              <a:alpha val="26000"/>
            </a:srgbClr>
          </a:solidFill>
          <a:ln w="12700">
            <a:miter lim="400000"/>
          </a:ln>
        </p:spPr>
        <p:txBody>
          <a:bodyPr lIns="45719" rIns="45719" anchor="ctr"/>
          <a:lstStyle/>
          <a:p>
            <a:pPr algn="ctr">
              <a:defRPr>
                <a:solidFill>
                  <a:srgbClr val="FFFFFF"/>
                </a:solidFill>
              </a:defRPr>
            </a:pPr>
            <a:endParaRPr/>
          </a:p>
        </p:txBody>
      </p:sp>
      <p:sp>
        <p:nvSpPr>
          <p:cNvPr id="129"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sp>
        <p:nvSpPr>
          <p:cNvPr id="13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Contenuto con didascalia">
    <p:spTree>
      <p:nvGrpSpPr>
        <p:cNvPr id="1" name=""/>
        <p:cNvGrpSpPr/>
        <p:nvPr/>
      </p:nvGrpSpPr>
      <p:grpSpPr>
        <a:xfrm>
          <a:off x="0" y="0"/>
          <a:ext cx="0" cy="0"/>
          <a:chOff x="0" y="0"/>
          <a:chExt cx="0" cy="0"/>
        </a:xfrm>
      </p:grpSpPr>
      <p:sp>
        <p:nvSpPr>
          <p:cNvPr id="137" name="Segnaposto immagine 9"/>
          <p:cNvSpPr>
            <a:spLocks noGrp="1"/>
          </p:cNvSpPr>
          <p:nvPr>
            <p:ph type="pic" sz="half" idx="21"/>
          </p:nvPr>
        </p:nvSpPr>
        <p:spPr>
          <a:xfrm>
            <a:off x="0" y="0"/>
            <a:ext cx="4654297" cy="5864225"/>
          </a:xfrm>
          <a:prstGeom prst="rect">
            <a:avLst/>
          </a:prstGeom>
        </p:spPr>
        <p:txBody>
          <a:bodyPr lIns="91439" tIns="45719" rIns="91439" bIns="45719">
            <a:noAutofit/>
          </a:bodyPr>
          <a:lstStyle/>
          <a:p>
            <a:endParaRPr/>
          </a:p>
        </p:txBody>
      </p:sp>
      <p:sp>
        <p:nvSpPr>
          <p:cNvPr id="138"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139" name="Corpo livello uno…"/>
          <p:cNvSpPr txBox="1">
            <a:spLocks noGrp="1"/>
          </p:cNvSpPr>
          <p:nvPr>
            <p:ph type="body" sz="half" idx="1"/>
          </p:nvPr>
        </p:nvSpPr>
        <p:spPr>
          <a:xfrm>
            <a:off x="5458983" y="497807"/>
            <a:ext cx="5713842" cy="4868611"/>
          </a:xfrm>
          <a:prstGeom prst="rect">
            <a:avLst/>
          </a:prstGeom>
        </p:spPr>
        <p:txBody>
          <a:bodyPr anchor="ctr"/>
          <a:lstStyle/>
          <a:p>
            <a:r>
              <a:t>Corpo livello uno</a:t>
            </a:r>
          </a:p>
          <a:p>
            <a:pPr lvl="1"/>
            <a:r>
              <a:t>Corpo livello due</a:t>
            </a:r>
          </a:p>
          <a:p>
            <a:pPr lvl="2"/>
            <a:r>
              <a:t>Corpo livello tre</a:t>
            </a:r>
          </a:p>
          <a:p>
            <a:pPr lvl="3"/>
            <a:r>
              <a:t>Corpo livello quattro</a:t>
            </a:r>
          </a:p>
          <a:p>
            <a:pPr lvl="4"/>
            <a:r>
              <a:t>Corpo livello cinque</a:t>
            </a:r>
          </a:p>
        </p:txBody>
      </p:sp>
      <p:sp>
        <p:nvSpPr>
          <p:cNvPr id="140" name="Titolo Testo"/>
          <p:cNvSpPr txBox="1">
            <a:spLocks noGrp="1"/>
          </p:cNvSpPr>
          <p:nvPr>
            <p:ph type="title"/>
          </p:nvPr>
        </p:nvSpPr>
        <p:spPr>
          <a:xfrm>
            <a:off x="1092200" y="1885125"/>
            <a:ext cx="3068834" cy="2093976"/>
          </a:xfrm>
          <a:prstGeom prst="rect">
            <a:avLst/>
          </a:prstGeom>
        </p:spPr>
        <p:txBody>
          <a:bodyPr anchor="ctr"/>
          <a:lstStyle>
            <a:lvl1pPr>
              <a:defRPr sz="4400">
                <a:solidFill>
                  <a:srgbClr val="FFFFFF"/>
                </a:solidFill>
              </a:defRPr>
            </a:lvl1pPr>
          </a:lstStyle>
          <a:p>
            <a:r>
              <a:t>Titolo Testo</a:t>
            </a:r>
          </a:p>
        </p:txBody>
      </p:sp>
      <p:sp>
        <p:nvSpPr>
          <p:cNvPr id="141"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sp>
        <p:nvSpPr>
          <p:cNvPr id="14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6_Contenuto con didascalia">
    <p:spTree>
      <p:nvGrpSpPr>
        <p:cNvPr id="1" name=""/>
        <p:cNvGrpSpPr/>
        <p:nvPr/>
      </p:nvGrpSpPr>
      <p:grpSpPr>
        <a:xfrm>
          <a:off x="0" y="0"/>
          <a:ext cx="0" cy="0"/>
          <a:chOff x="0" y="0"/>
          <a:chExt cx="0" cy="0"/>
        </a:xfrm>
      </p:grpSpPr>
      <p:sp>
        <p:nvSpPr>
          <p:cNvPr id="149"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150" name="Titolo Testo"/>
          <p:cNvSpPr txBox="1">
            <a:spLocks noGrp="1"/>
          </p:cNvSpPr>
          <p:nvPr>
            <p:ph type="title"/>
          </p:nvPr>
        </p:nvSpPr>
        <p:spPr>
          <a:xfrm>
            <a:off x="4984722" y="548354"/>
            <a:ext cx="6054847" cy="634337"/>
          </a:xfrm>
          <a:prstGeom prst="rect">
            <a:avLst/>
          </a:prstGeom>
        </p:spPr>
        <p:txBody>
          <a:bodyPr anchor="ctr"/>
          <a:lstStyle>
            <a:lvl1pPr>
              <a:defRPr sz="3600">
                <a:solidFill>
                  <a:srgbClr val="FFFFFF"/>
                </a:solidFill>
              </a:defRPr>
            </a:lvl1pPr>
          </a:lstStyle>
          <a:p>
            <a:r>
              <a:t>Titolo Testo</a:t>
            </a:r>
          </a:p>
        </p:txBody>
      </p:sp>
      <p:sp>
        <p:nvSpPr>
          <p:cNvPr id="151" name="Corpo livello uno…"/>
          <p:cNvSpPr txBox="1">
            <a:spLocks noGrp="1"/>
          </p:cNvSpPr>
          <p:nvPr>
            <p:ph type="body" sz="half" idx="1"/>
          </p:nvPr>
        </p:nvSpPr>
        <p:spPr>
          <a:xfrm>
            <a:off x="5100832" y="1611312"/>
            <a:ext cx="6072100" cy="3755106"/>
          </a:xfrm>
          <a:prstGeom prst="rect">
            <a:avLst/>
          </a:prstGeom>
        </p:spPr>
        <p:txBody>
          <a:bodyP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52" name="Segnaposto immagine 9"/>
          <p:cNvSpPr>
            <a:spLocks noGrp="1"/>
          </p:cNvSpPr>
          <p:nvPr>
            <p:ph type="pic" sz="half" idx="21"/>
          </p:nvPr>
        </p:nvSpPr>
        <p:spPr>
          <a:xfrm>
            <a:off x="0" y="0"/>
            <a:ext cx="4654297" cy="5864225"/>
          </a:xfrm>
          <a:prstGeom prst="rect">
            <a:avLst/>
          </a:prstGeom>
        </p:spPr>
        <p:txBody>
          <a:bodyPr lIns="91439" tIns="45719" rIns="91439" bIns="45719">
            <a:noAutofit/>
          </a:bodyPr>
          <a:lstStyle/>
          <a:p>
            <a:endParaRPr/>
          </a:p>
        </p:txBody>
      </p:sp>
      <p:sp>
        <p:nvSpPr>
          <p:cNvPr id="1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7_Contenuto con didascalia">
    <p:spTree>
      <p:nvGrpSpPr>
        <p:cNvPr id="1" name=""/>
        <p:cNvGrpSpPr/>
        <p:nvPr/>
      </p:nvGrpSpPr>
      <p:grpSpPr>
        <a:xfrm>
          <a:off x="0" y="0"/>
          <a:ext cx="0" cy="0"/>
          <a:chOff x="0" y="0"/>
          <a:chExt cx="0" cy="0"/>
        </a:xfrm>
      </p:grpSpPr>
      <p:sp>
        <p:nvSpPr>
          <p:cNvPr id="160" name="Segnaposto immagine 9"/>
          <p:cNvSpPr>
            <a:spLocks noGrp="1"/>
          </p:cNvSpPr>
          <p:nvPr>
            <p:ph type="pic" idx="21"/>
          </p:nvPr>
        </p:nvSpPr>
        <p:spPr>
          <a:xfrm>
            <a:off x="0" y="0"/>
            <a:ext cx="12192000" cy="3541487"/>
          </a:xfrm>
          <a:prstGeom prst="rect">
            <a:avLst/>
          </a:prstGeom>
        </p:spPr>
        <p:txBody>
          <a:bodyPr lIns="91439" tIns="45719" rIns="91439" bIns="45719">
            <a:noAutofit/>
          </a:bodyPr>
          <a:lstStyle/>
          <a:p>
            <a:endParaRPr/>
          </a:p>
        </p:txBody>
      </p:sp>
      <p:sp>
        <p:nvSpPr>
          <p:cNvPr id="161"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162" name="Titolo Testo"/>
          <p:cNvSpPr txBox="1">
            <a:spLocks noGrp="1"/>
          </p:cNvSpPr>
          <p:nvPr>
            <p:ph type="title"/>
          </p:nvPr>
        </p:nvSpPr>
        <p:spPr>
          <a:xfrm>
            <a:off x="3068577" y="880375"/>
            <a:ext cx="6054846" cy="634337"/>
          </a:xfrm>
          <a:prstGeom prst="rect">
            <a:avLst/>
          </a:prstGeom>
        </p:spPr>
        <p:txBody>
          <a:bodyPr anchor="ctr"/>
          <a:lstStyle>
            <a:lvl1pPr algn="ctr">
              <a:defRPr sz="3600"/>
            </a:lvl1pPr>
          </a:lstStyle>
          <a:p>
            <a:r>
              <a:t>Titolo Testo</a:t>
            </a:r>
          </a:p>
        </p:txBody>
      </p:sp>
      <p:sp>
        <p:nvSpPr>
          <p:cNvPr id="163" name="Rettangolo 18"/>
          <p:cNvSpPr/>
          <p:nvPr/>
        </p:nvSpPr>
        <p:spPr>
          <a:xfrm>
            <a:off x="5577840" y="0"/>
            <a:ext cx="1036321" cy="6858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Contenuto con didascalia">
    <p:spTree>
      <p:nvGrpSpPr>
        <p:cNvPr id="1" name=""/>
        <p:cNvGrpSpPr/>
        <p:nvPr/>
      </p:nvGrpSpPr>
      <p:grpSpPr>
        <a:xfrm>
          <a:off x="0" y="0"/>
          <a:ext cx="0" cy="0"/>
          <a:chOff x="0" y="0"/>
          <a:chExt cx="0" cy="0"/>
        </a:xfrm>
      </p:grpSpPr>
      <p:sp>
        <p:nvSpPr>
          <p:cNvPr id="171"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172" name="Rettangolo 3"/>
          <p:cNvSpPr/>
          <p:nvPr/>
        </p:nvSpPr>
        <p:spPr>
          <a:xfrm>
            <a:off x="4654312" y="507332"/>
            <a:ext cx="7537688" cy="4849561"/>
          </a:xfrm>
          <a:prstGeom prst="rect">
            <a:avLst/>
          </a:prstGeom>
          <a:solidFill>
            <a:srgbClr val="ACCBF9"/>
          </a:solidFill>
          <a:ln w="12700">
            <a:miter lim="400000"/>
          </a:ln>
        </p:spPr>
        <p:txBody>
          <a:bodyPr lIns="45719" rIns="45719" anchor="ctr"/>
          <a:lstStyle/>
          <a:p>
            <a:pPr algn="ctr">
              <a:defRPr>
                <a:solidFill>
                  <a:srgbClr val="FFFFFF"/>
                </a:solidFill>
              </a:defRPr>
            </a:pPr>
            <a:endParaRPr/>
          </a:p>
        </p:txBody>
      </p:sp>
      <p:sp>
        <p:nvSpPr>
          <p:cNvPr id="173" name="Rettangolo 7"/>
          <p:cNvSpPr/>
          <p:nvPr/>
        </p:nvSpPr>
        <p:spPr>
          <a:xfrm>
            <a:off x="15" y="0"/>
            <a:ext cx="4654298" cy="5864225"/>
          </a:xfrm>
          <a:prstGeom prst="rect">
            <a:avLst/>
          </a:prstGeom>
          <a:solidFill>
            <a:srgbClr val="003773"/>
          </a:solidFill>
          <a:ln w="12700">
            <a:miter lim="400000"/>
          </a:ln>
        </p:spPr>
        <p:txBody>
          <a:bodyPr lIns="45719" rIns="45719"/>
          <a:lstStyle/>
          <a:p>
            <a:endParaRPr/>
          </a:p>
        </p:txBody>
      </p:sp>
      <p:sp>
        <p:nvSpPr>
          <p:cNvPr id="174" name="Titolo Testo"/>
          <p:cNvSpPr txBox="1">
            <a:spLocks noGrp="1"/>
          </p:cNvSpPr>
          <p:nvPr>
            <p:ph type="title"/>
          </p:nvPr>
        </p:nvSpPr>
        <p:spPr>
          <a:xfrm>
            <a:off x="1092200" y="1885125"/>
            <a:ext cx="3068834" cy="2093976"/>
          </a:xfrm>
          <a:prstGeom prst="rect">
            <a:avLst/>
          </a:prstGeom>
        </p:spPr>
        <p:txBody>
          <a:bodyPr anchor="ctr"/>
          <a:lstStyle>
            <a:lvl1pPr>
              <a:defRPr sz="4400">
                <a:solidFill>
                  <a:srgbClr val="FFFFFF"/>
                </a:solidFill>
              </a:defRPr>
            </a:lvl1pPr>
          </a:lstStyle>
          <a:p>
            <a:r>
              <a:t>Titolo Testo</a:t>
            </a:r>
          </a:p>
        </p:txBody>
      </p:sp>
      <p:sp>
        <p:nvSpPr>
          <p:cNvPr id="175" name="Corpo livello uno…"/>
          <p:cNvSpPr txBox="1">
            <a:spLocks noGrp="1"/>
          </p:cNvSpPr>
          <p:nvPr>
            <p:ph type="body" sz="half" idx="1"/>
          </p:nvPr>
        </p:nvSpPr>
        <p:spPr>
          <a:xfrm>
            <a:off x="6473373" y="943430"/>
            <a:ext cx="4699452" cy="3977367"/>
          </a:xfrm>
          <a:prstGeom prst="rect">
            <a:avLst/>
          </a:prstGeom>
        </p:spPr>
        <p:txBody>
          <a:bodyPr anchor="ct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76" name="Rettangolo 19"/>
          <p:cNvSpPr/>
          <p:nvPr/>
        </p:nvSpPr>
        <p:spPr>
          <a:xfrm>
            <a:off x="4370251" y="2322779"/>
            <a:ext cx="1348379" cy="1218665"/>
          </a:xfrm>
          <a:prstGeom prst="rect">
            <a:avLst/>
          </a:prstGeom>
          <a:solidFill>
            <a:srgbClr val="85B2F6"/>
          </a:solidFill>
          <a:ln w="12700">
            <a:miter lim="400000"/>
          </a:ln>
        </p:spPr>
        <p:txBody>
          <a:bodyPr lIns="45719" rIns="45719" anchor="ctr"/>
          <a:lstStyle/>
          <a:p>
            <a:pPr algn="ctr">
              <a:defRPr>
                <a:solidFill>
                  <a:srgbClr val="FFFFFF"/>
                </a:solidFill>
              </a:defRPr>
            </a:pPr>
            <a:endParaRPr/>
          </a:p>
        </p:txBody>
      </p:sp>
      <p:sp>
        <p:nvSpPr>
          <p:cNvPr id="17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Contenuto con didascalia">
    <p:spTree>
      <p:nvGrpSpPr>
        <p:cNvPr id="1" name=""/>
        <p:cNvGrpSpPr/>
        <p:nvPr/>
      </p:nvGrpSpPr>
      <p:grpSpPr>
        <a:xfrm>
          <a:off x="0" y="0"/>
          <a:ext cx="0" cy="0"/>
          <a:chOff x="0" y="0"/>
          <a:chExt cx="0" cy="0"/>
        </a:xfrm>
      </p:grpSpPr>
      <p:sp>
        <p:nvSpPr>
          <p:cNvPr id="184"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185" name="Rettangolo 3"/>
          <p:cNvSpPr/>
          <p:nvPr/>
        </p:nvSpPr>
        <p:spPr>
          <a:xfrm>
            <a:off x="4654312" y="507332"/>
            <a:ext cx="7537688" cy="4849561"/>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86" name="Rettangolo 7"/>
          <p:cNvSpPr/>
          <p:nvPr/>
        </p:nvSpPr>
        <p:spPr>
          <a:xfrm>
            <a:off x="15" y="0"/>
            <a:ext cx="4654298" cy="5864225"/>
          </a:xfrm>
          <a:prstGeom prst="rect">
            <a:avLst/>
          </a:prstGeom>
          <a:solidFill>
            <a:schemeClr val="accent1"/>
          </a:solidFill>
          <a:ln w="12700">
            <a:miter lim="400000"/>
          </a:ln>
        </p:spPr>
        <p:txBody>
          <a:bodyPr lIns="45719" rIns="45719"/>
          <a:lstStyle/>
          <a:p>
            <a:endParaRPr/>
          </a:p>
        </p:txBody>
      </p:sp>
      <p:sp>
        <p:nvSpPr>
          <p:cNvPr id="187" name="Titolo Testo"/>
          <p:cNvSpPr txBox="1">
            <a:spLocks noGrp="1"/>
          </p:cNvSpPr>
          <p:nvPr>
            <p:ph type="title"/>
          </p:nvPr>
        </p:nvSpPr>
        <p:spPr>
          <a:xfrm>
            <a:off x="1092200" y="1885125"/>
            <a:ext cx="3068834" cy="2093976"/>
          </a:xfrm>
          <a:prstGeom prst="rect">
            <a:avLst/>
          </a:prstGeom>
        </p:spPr>
        <p:txBody>
          <a:bodyPr anchor="ctr"/>
          <a:lstStyle>
            <a:lvl1pPr>
              <a:defRPr sz="4400">
                <a:solidFill>
                  <a:srgbClr val="FFFFFF"/>
                </a:solidFill>
              </a:defRPr>
            </a:lvl1pPr>
          </a:lstStyle>
          <a:p>
            <a:r>
              <a:t>Titolo Testo</a:t>
            </a:r>
          </a:p>
        </p:txBody>
      </p:sp>
      <p:sp>
        <p:nvSpPr>
          <p:cNvPr id="188" name="Corpo livello uno…"/>
          <p:cNvSpPr txBox="1">
            <a:spLocks noGrp="1"/>
          </p:cNvSpPr>
          <p:nvPr>
            <p:ph type="body" sz="half" idx="1"/>
          </p:nvPr>
        </p:nvSpPr>
        <p:spPr>
          <a:xfrm>
            <a:off x="6518529" y="943430"/>
            <a:ext cx="4654297" cy="3977367"/>
          </a:xfrm>
          <a:prstGeom prst="rect">
            <a:avLst/>
          </a:prstGeom>
        </p:spPr>
        <p:txBody>
          <a:bodyPr anchor="ctr"/>
          <a:lstStyle>
            <a:lvl1pPr>
              <a:defRPr sz="2400"/>
            </a:lvl1pPr>
            <a:lvl2pPr marL="420623" indent="-219455">
              <a:defRPr sz="2400"/>
            </a:lvl2pPr>
            <a:lvl3pPr marL="658367" indent="-274319">
              <a:defRPr sz="2400"/>
            </a:lvl3pPr>
            <a:lvl4pPr marL="841248" indent="-274320">
              <a:defRPr sz="2400"/>
            </a:lvl4pPr>
            <a:lvl5pPr marL="1024127" indent="-274319">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89" name="Rettangolo 17"/>
          <p:cNvSpPr/>
          <p:nvPr/>
        </p:nvSpPr>
        <p:spPr>
          <a:xfrm>
            <a:off x="4370251" y="2322779"/>
            <a:ext cx="1348379" cy="1218665"/>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19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Immagine con didascalia">
    <p:spTree>
      <p:nvGrpSpPr>
        <p:cNvPr id="1" name=""/>
        <p:cNvGrpSpPr/>
        <p:nvPr/>
      </p:nvGrpSpPr>
      <p:grpSpPr>
        <a:xfrm>
          <a:off x="0" y="0"/>
          <a:ext cx="0" cy="0"/>
          <a:chOff x="0" y="0"/>
          <a:chExt cx="0" cy="0"/>
        </a:xfrm>
      </p:grpSpPr>
      <p:sp>
        <p:nvSpPr>
          <p:cNvPr id="197" name="Rettangolo 7"/>
          <p:cNvSpPr/>
          <p:nvPr/>
        </p:nvSpPr>
        <p:spPr>
          <a:xfrm>
            <a:off x="0" y="4578350"/>
            <a:ext cx="12188825" cy="2279650"/>
          </a:xfrm>
          <a:prstGeom prst="rect">
            <a:avLst/>
          </a:prstGeom>
          <a:solidFill>
            <a:srgbClr val="003773"/>
          </a:solidFill>
          <a:ln w="12700">
            <a:miter lim="400000"/>
          </a:ln>
        </p:spPr>
        <p:txBody>
          <a:bodyPr lIns="45719" rIns="45719"/>
          <a:lstStyle/>
          <a:p>
            <a:endParaRPr/>
          </a:p>
        </p:txBody>
      </p:sp>
      <p:sp>
        <p:nvSpPr>
          <p:cNvPr id="198" name="Segnaposto immagine 2"/>
          <p:cNvSpPr>
            <a:spLocks noGrp="1"/>
          </p:cNvSpPr>
          <p:nvPr>
            <p:ph type="pic" idx="21"/>
          </p:nvPr>
        </p:nvSpPr>
        <p:spPr>
          <a:xfrm>
            <a:off x="14" y="0"/>
            <a:ext cx="12191987" cy="4578350"/>
          </a:xfrm>
          <a:prstGeom prst="rect">
            <a:avLst/>
          </a:prstGeom>
        </p:spPr>
        <p:txBody>
          <a:bodyPr lIns="91439" tIns="45719" rIns="91439" bIns="45719">
            <a:noAutofit/>
          </a:bodyPr>
          <a:lstStyle/>
          <a:p>
            <a:endParaRPr/>
          </a:p>
        </p:txBody>
      </p:sp>
      <p:sp>
        <p:nvSpPr>
          <p:cNvPr id="199" name="Titolo Testo"/>
          <p:cNvSpPr txBox="1">
            <a:spLocks noGrp="1"/>
          </p:cNvSpPr>
          <p:nvPr>
            <p:ph type="title"/>
          </p:nvPr>
        </p:nvSpPr>
        <p:spPr>
          <a:xfrm>
            <a:off x="1097278" y="4799362"/>
            <a:ext cx="10113646" cy="743683"/>
          </a:xfrm>
          <a:prstGeom prst="rect">
            <a:avLst/>
          </a:prstGeom>
        </p:spPr>
        <p:txBody>
          <a:bodyPr lIns="0" tIns="0" rIns="0" bIns="0"/>
          <a:lstStyle>
            <a:lvl1pPr algn="ctr">
              <a:defRPr sz="4400">
                <a:solidFill>
                  <a:srgbClr val="FFFFFF"/>
                </a:solidFill>
              </a:defRPr>
            </a:lvl1pPr>
          </a:lstStyle>
          <a:p>
            <a:r>
              <a:t>Titolo Testo</a:t>
            </a:r>
          </a:p>
        </p:txBody>
      </p:sp>
      <p:sp>
        <p:nvSpPr>
          <p:cNvPr id="200" name="Corpo livello uno…"/>
          <p:cNvSpPr txBox="1">
            <a:spLocks noGrp="1"/>
          </p:cNvSpPr>
          <p:nvPr>
            <p:ph type="body" sz="quarter" idx="1"/>
          </p:nvPr>
        </p:nvSpPr>
        <p:spPr>
          <a:xfrm>
            <a:off x="1097278" y="5715000"/>
            <a:ext cx="10113266" cy="609600"/>
          </a:xfrm>
          <a:prstGeom prst="rect">
            <a:avLst/>
          </a:prstGeom>
        </p:spPr>
        <p:txBody>
          <a:bodyPr/>
          <a:lstStyle>
            <a:lvl1pPr marL="0" indent="0">
              <a:spcBef>
                <a:spcPts val="600"/>
              </a:spcBef>
              <a:buClrTx/>
              <a:buSzTx/>
              <a:buNone/>
              <a:defRPr sz="1800">
                <a:solidFill>
                  <a:srgbClr val="FFFFFF"/>
                </a:solidFill>
              </a:defRPr>
            </a:lvl1pPr>
            <a:lvl2pPr marL="0" indent="457200">
              <a:spcBef>
                <a:spcPts val="600"/>
              </a:spcBef>
              <a:buClrTx/>
              <a:buSzTx/>
              <a:buNone/>
              <a:defRPr sz="1800">
                <a:solidFill>
                  <a:srgbClr val="FFFFFF"/>
                </a:solidFill>
              </a:defRPr>
            </a:lvl2pPr>
            <a:lvl3pPr marL="0" indent="914400">
              <a:spcBef>
                <a:spcPts val="600"/>
              </a:spcBef>
              <a:buClrTx/>
              <a:buSzTx/>
              <a:buNone/>
              <a:defRPr sz="1800">
                <a:solidFill>
                  <a:srgbClr val="FFFFFF"/>
                </a:solidFill>
              </a:defRPr>
            </a:lvl3pPr>
            <a:lvl4pPr marL="0" indent="1371600">
              <a:spcBef>
                <a:spcPts val="600"/>
              </a:spcBef>
              <a:buClrTx/>
              <a:buSzTx/>
              <a:buNone/>
              <a:defRPr sz="1800">
                <a:solidFill>
                  <a:srgbClr val="FFFFFF"/>
                </a:solidFill>
              </a:defRPr>
            </a:lvl4pPr>
            <a:lvl5pPr marL="0" indent="1828800">
              <a:spcBef>
                <a:spcPts val="600"/>
              </a:spcBef>
              <a:buClrTx/>
              <a:buSzTx/>
              <a:buNone/>
              <a:defRPr sz="18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1" name="Rettangolo 8"/>
          <p:cNvSpPr/>
          <p:nvPr/>
        </p:nvSpPr>
        <p:spPr>
          <a:xfrm>
            <a:off x="3536950" y="4535901"/>
            <a:ext cx="5118100" cy="12566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02"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pia di Immagine con didascalia">
    <p:spTree>
      <p:nvGrpSpPr>
        <p:cNvPr id="1" name=""/>
        <p:cNvGrpSpPr/>
        <p:nvPr/>
      </p:nvGrpSpPr>
      <p:grpSpPr>
        <a:xfrm>
          <a:off x="0" y="0"/>
          <a:ext cx="0" cy="0"/>
          <a:chOff x="0" y="0"/>
          <a:chExt cx="0" cy="0"/>
        </a:xfrm>
      </p:grpSpPr>
      <p:sp>
        <p:nvSpPr>
          <p:cNvPr id="209" name="Rettangolo 7"/>
          <p:cNvSpPr/>
          <p:nvPr/>
        </p:nvSpPr>
        <p:spPr>
          <a:xfrm>
            <a:off x="0" y="4578350"/>
            <a:ext cx="12188825" cy="2279650"/>
          </a:xfrm>
          <a:prstGeom prst="rect">
            <a:avLst/>
          </a:prstGeom>
          <a:solidFill>
            <a:srgbClr val="003773"/>
          </a:solidFill>
          <a:ln w="12700">
            <a:miter lim="400000"/>
          </a:ln>
        </p:spPr>
        <p:txBody>
          <a:bodyPr lIns="45719" rIns="45719"/>
          <a:lstStyle/>
          <a:p>
            <a:endParaRPr/>
          </a:p>
        </p:txBody>
      </p:sp>
      <p:sp>
        <p:nvSpPr>
          <p:cNvPr id="210" name="Segnaposto immagine 2"/>
          <p:cNvSpPr>
            <a:spLocks noGrp="1"/>
          </p:cNvSpPr>
          <p:nvPr>
            <p:ph type="pic" idx="21"/>
          </p:nvPr>
        </p:nvSpPr>
        <p:spPr>
          <a:xfrm>
            <a:off x="14" y="0"/>
            <a:ext cx="12191987" cy="4578350"/>
          </a:xfrm>
          <a:prstGeom prst="rect">
            <a:avLst/>
          </a:prstGeom>
        </p:spPr>
        <p:txBody>
          <a:bodyPr lIns="91439" tIns="45719" rIns="91439" bIns="45719">
            <a:noAutofit/>
          </a:bodyPr>
          <a:lstStyle/>
          <a:p>
            <a:endParaRPr/>
          </a:p>
        </p:txBody>
      </p:sp>
      <p:sp>
        <p:nvSpPr>
          <p:cNvPr id="211" name="Titolo Testo"/>
          <p:cNvSpPr txBox="1">
            <a:spLocks noGrp="1"/>
          </p:cNvSpPr>
          <p:nvPr>
            <p:ph type="title"/>
          </p:nvPr>
        </p:nvSpPr>
        <p:spPr>
          <a:xfrm>
            <a:off x="1097278" y="4799362"/>
            <a:ext cx="10113646" cy="743683"/>
          </a:xfrm>
          <a:prstGeom prst="rect">
            <a:avLst/>
          </a:prstGeom>
        </p:spPr>
        <p:txBody>
          <a:bodyPr lIns="0" tIns="0" rIns="0" bIns="0"/>
          <a:lstStyle>
            <a:lvl1pPr algn="ctr">
              <a:defRPr sz="4400">
                <a:solidFill>
                  <a:srgbClr val="FFFFFF"/>
                </a:solidFill>
              </a:defRPr>
            </a:lvl1pPr>
          </a:lstStyle>
          <a:p>
            <a:r>
              <a:t>Titolo Testo</a:t>
            </a:r>
          </a:p>
        </p:txBody>
      </p:sp>
      <p:sp>
        <p:nvSpPr>
          <p:cNvPr id="212" name="Corpo livello uno…"/>
          <p:cNvSpPr txBox="1">
            <a:spLocks noGrp="1"/>
          </p:cNvSpPr>
          <p:nvPr>
            <p:ph type="body" sz="quarter" idx="1"/>
          </p:nvPr>
        </p:nvSpPr>
        <p:spPr>
          <a:xfrm>
            <a:off x="1097278" y="5715000"/>
            <a:ext cx="10113266" cy="609600"/>
          </a:xfrm>
          <a:prstGeom prst="rect">
            <a:avLst/>
          </a:prstGeom>
        </p:spPr>
        <p:txBody>
          <a:bodyPr/>
          <a:lstStyle>
            <a:lvl1pPr marL="0" indent="0">
              <a:spcBef>
                <a:spcPts val="600"/>
              </a:spcBef>
              <a:buClrTx/>
              <a:buSzTx/>
              <a:buNone/>
              <a:defRPr sz="1800">
                <a:solidFill>
                  <a:srgbClr val="FFFFFF"/>
                </a:solidFill>
              </a:defRPr>
            </a:lvl1pPr>
            <a:lvl2pPr marL="0" indent="457200">
              <a:spcBef>
                <a:spcPts val="600"/>
              </a:spcBef>
              <a:buClrTx/>
              <a:buSzTx/>
              <a:buNone/>
              <a:defRPr sz="1800">
                <a:solidFill>
                  <a:srgbClr val="FFFFFF"/>
                </a:solidFill>
              </a:defRPr>
            </a:lvl2pPr>
            <a:lvl3pPr marL="0" indent="914400">
              <a:spcBef>
                <a:spcPts val="600"/>
              </a:spcBef>
              <a:buClrTx/>
              <a:buSzTx/>
              <a:buNone/>
              <a:defRPr sz="1800">
                <a:solidFill>
                  <a:srgbClr val="FFFFFF"/>
                </a:solidFill>
              </a:defRPr>
            </a:lvl3pPr>
            <a:lvl4pPr marL="0" indent="1371600">
              <a:spcBef>
                <a:spcPts val="600"/>
              </a:spcBef>
              <a:buClrTx/>
              <a:buSzTx/>
              <a:buNone/>
              <a:defRPr sz="1800">
                <a:solidFill>
                  <a:srgbClr val="FFFFFF"/>
                </a:solidFill>
              </a:defRPr>
            </a:lvl4pPr>
            <a:lvl5pPr marL="0" indent="1828800">
              <a:spcBef>
                <a:spcPts val="600"/>
              </a:spcBef>
              <a:buClrTx/>
              <a:buSzTx/>
              <a:buNone/>
              <a:defRPr sz="18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3" name="Rettangolo 8"/>
          <p:cNvSpPr/>
          <p:nvPr/>
        </p:nvSpPr>
        <p:spPr>
          <a:xfrm>
            <a:off x="3536950" y="4535901"/>
            <a:ext cx="5118100" cy="125667"/>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14"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olo e sottotito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1" name="Titolo Testo"/>
          <p:cNvSpPr txBox="1">
            <a:spLocks noGrp="1"/>
          </p:cNvSpPr>
          <p:nvPr>
            <p:ph type="title"/>
          </p:nvPr>
        </p:nvSpPr>
        <p:spPr>
          <a:xfrm>
            <a:off x="1193800" y="1149350"/>
            <a:ext cx="9810750" cy="2324100"/>
          </a:xfrm>
          <a:prstGeom prst="rect">
            <a:avLst/>
          </a:prstGeom>
        </p:spPr>
        <p:txBody>
          <a:bodyPr lIns="25400" tIns="25400" rIns="25400" bIns="25400"/>
          <a:lstStyle>
            <a:lvl1pPr algn="ctr" defTabSz="412750">
              <a:lnSpc>
                <a:spcPct val="100000"/>
              </a:lnSpc>
              <a:defRPr sz="5600" b="0" spc="0">
                <a:solidFill>
                  <a:srgbClr val="FFFFFF"/>
                </a:solidFill>
                <a:latin typeface="Helvetica Light"/>
                <a:ea typeface="Helvetica Light"/>
                <a:cs typeface="Helvetica Light"/>
                <a:sym typeface="Helvetica Light"/>
              </a:defRPr>
            </a:lvl1pPr>
          </a:lstStyle>
          <a:p>
            <a:r>
              <a:t>Titolo Testo</a:t>
            </a:r>
          </a:p>
        </p:txBody>
      </p:sp>
      <p:sp>
        <p:nvSpPr>
          <p:cNvPr id="222" name="Corpo livello uno…"/>
          <p:cNvSpPr txBox="1">
            <a:spLocks noGrp="1"/>
          </p:cNvSpPr>
          <p:nvPr>
            <p:ph type="body" sz="quarter" idx="1"/>
          </p:nvPr>
        </p:nvSpPr>
        <p:spPr>
          <a:xfrm>
            <a:off x="1193800" y="3536950"/>
            <a:ext cx="9810750" cy="793750"/>
          </a:xfrm>
          <a:prstGeom prst="rect">
            <a:avLst/>
          </a:prstGeom>
        </p:spPr>
        <p:txBody>
          <a:bodyPr lIns="25400" tIns="25400" rIns="25400" bIns="25400"/>
          <a:lstStyle>
            <a:lvl1pPr marL="0" indent="0" algn="ctr" defTabSz="412750">
              <a:spcBef>
                <a:spcPts val="0"/>
              </a:spcBef>
              <a:buClrTx/>
              <a:buSzTx/>
              <a:buNone/>
              <a:defRPr sz="2200">
                <a:solidFill>
                  <a:srgbClr val="FFFFFF"/>
                </a:solidFill>
                <a:latin typeface="Helvetica Light"/>
                <a:ea typeface="Helvetica Light"/>
                <a:cs typeface="Helvetica Light"/>
                <a:sym typeface="Helvetica Light"/>
              </a:defRPr>
            </a:lvl1pPr>
            <a:lvl2pPr marL="0" indent="0" algn="ctr" defTabSz="412750">
              <a:spcBef>
                <a:spcPts val="0"/>
              </a:spcBef>
              <a:buClrTx/>
              <a:buSzTx/>
              <a:buNone/>
              <a:defRPr sz="2200">
                <a:solidFill>
                  <a:srgbClr val="FFFFFF"/>
                </a:solidFill>
                <a:latin typeface="Helvetica Light"/>
                <a:ea typeface="Helvetica Light"/>
                <a:cs typeface="Helvetica Light"/>
                <a:sym typeface="Helvetica Light"/>
              </a:defRPr>
            </a:lvl2pPr>
            <a:lvl3pPr marL="0" indent="0" algn="ctr" defTabSz="412750">
              <a:spcBef>
                <a:spcPts val="0"/>
              </a:spcBef>
              <a:buClrTx/>
              <a:buSzTx/>
              <a:buNone/>
              <a:defRPr sz="2200">
                <a:solidFill>
                  <a:srgbClr val="FFFFFF"/>
                </a:solidFill>
                <a:latin typeface="Helvetica Light"/>
                <a:ea typeface="Helvetica Light"/>
                <a:cs typeface="Helvetica Light"/>
                <a:sym typeface="Helvetica Light"/>
              </a:defRPr>
            </a:lvl3pPr>
            <a:lvl4pPr marL="0" indent="0" algn="ctr" defTabSz="412750">
              <a:spcBef>
                <a:spcPts val="0"/>
              </a:spcBef>
              <a:buClrTx/>
              <a:buSzTx/>
              <a:buNone/>
              <a:defRPr sz="2200">
                <a:solidFill>
                  <a:srgbClr val="FFFFFF"/>
                </a:solidFill>
                <a:latin typeface="Helvetica Light"/>
                <a:ea typeface="Helvetica Light"/>
                <a:cs typeface="Helvetica Light"/>
                <a:sym typeface="Helvetica Light"/>
              </a:defRPr>
            </a:lvl4pPr>
            <a:lvl5pPr marL="0" indent="0" algn="ctr" defTabSz="412750">
              <a:spcBef>
                <a:spcPts val="0"/>
              </a:spcBef>
              <a:buClrTx/>
              <a:buSzTx/>
              <a:buNone/>
              <a:defRPr sz="2200">
                <a:solidFill>
                  <a:srgbClr val="FFFFFF"/>
                </a:solidFill>
                <a:latin typeface="Helvetica Light"/>
                <a:ea typeface="Helvetica Light"/>
                <a:cs typeface="Helvetica Light"/>
                <a:sym typeface="Helvetica Light"/>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3" name="Numero diapositiva"/>
          <p:cNvSpPr txBox="1">
            <a:spLocks noGrp="1"/>
          </p:cNvSpPr>
          <p:nvPr>
            <p:ph type="sldNum" sz="quarter" idx="2"/>
          </p:nvPr>
        </p:nvSpPr>
        <p:spPr>
          <a:xfrm>
            <a:off x="5974451" y="6502400"/>
            <a:ext cx="232970" cy="228600"/>
          </a:xfrm>
          <a:prstGeom prst="rect">
            <a:avLst/>
          </a:prstGeom>
        </p:spPr>
        <p:txBody>
          <a:bodyPr lIns="25400" tIns="25400" rIns="25400" bIns="25400" anchor="t"/>
          <a:lstStyle>
            <a:lvl1pPr algn="ctr" defTabSz="412750">
              <a:defRPr sz="1200">
                <a:solidFill>
                  <a:srgbClr val="FFFFFF"/>
                </a:solidFill>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4" name="Titolo Testo"/>
          <p:cNvSpPr txBox="1">
            <a:spLocks noGrp="1"/>
          </p:cNvSpPr>
          <p:nvPr>
            <p:ph type="title"/>
          </p:nvPr>
        </p:nvSpPr>
        <p:spPr>
          <a:prstGeom prst="rect">
            <a:avLst/>
          </a:prstGeom>
        </p:spPr>
        <p:txBody>
          <a:bodyPr/>
          <a:lstStyle/>
          <a:p>
            <a:r>
              <a:t>Titolo Testo</a:t>
            </a:r>
          </a:p>
        </p:txBody>
      </p:sp>
      <p:sp>
        <p:nvSpPr>
          <p:cNvPr id="25" name="Corpo livello uno…"/>
          <p:cNvSpPr txBox="1">
            <a:spLocks noGrp="1"/>
          </p:cNvSpPr>
          <p:nvPr>
            <p:ph type="body" idx="1"/>
          </p:nvPr>
        </p:nvSpPr>
        <p:spPr>
          <a:xfrm>
            <a:off x="965782" y="2215672"/>
            <a:ext cx="10058401" cy="376089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olo e sottotito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0" name="Titolo Testo"/>
          <p:cNvSpPr txBox="1">
            <a:spLocks noGrp="1"/>
          </p:cNvSpPr>
          <p:nvPr>
            <p:ph type="title"/>
          </p:nvPr>
        </p:nvSpPr>
        <p:spPr>
          <a:xfrm>
            <a:off x="2416968" y="1151929"/>
            <a:ext cx="7358064" cy="2321720"/>
          </a:xfrm>
          <a:prstGeom prst="rect">
            <a:avLst/>
          </a:prstGeom>
        </p:spPr>
        <p:txBody>
          <a:bodyPr lIns="35718" tIns="35718" rIns="35718" bIns="35718"/>
          <a:lstStyle>
            <a:lvl1pPr algn="ctr" defTabSz="410765">
              <a:lnSpc>
                <a:spcPct val="100000"/>
              </a:lnSpc>
              <a:defRPr sz="5600" b="0" spc="0">
                <a:solidFill>
                  <a:srgbClr val="FFFFFF"/>
                </a:solidFill>
                <a:latin typeface="Helvetica Light"/>
                <a:ea typeface="Helvetica Light"/>
                <a:cs typeface="Helvetica Light"/>
                <a:sym typeface="Helvetica Light"/>
              </a:defRPr>
            </a:lvl1pPr>
          </a:lstStyle>
          <a:p>
            <a:r>
              <a:t>Titolo Testo</a:t>
            </a:r>
          </a:p>
        </p:txBody>
      </p:sp>
      <p:sp>
        <p:nvSpPr>
          <p:cNvPr id="231" name="Corpo livello uno…"/>
          <p:cNvSpPr txBox="1">
            <a:spLocks noGrp="1"/>
          </p:cNvSpPr>
          <p:nvPr>
            <p:ph type="body" sz="quarter" idx="1"/>
          </p:nvPr>
        </p:nvSpPr>
        <p:spPr>
          <a:xfrm>
            <a:off x="2416968" y="3536156"/>
            <a:ext cx="7358064" cy="794743"/>
          </a:xfrm>
          <a:prstGeom prst="rect">
            <a:avLst/>
          </a:prstGeom>
        </p:spPr>
        <p:txBody>
          <a:bodyPr lIns="35718" tIns="35718" rIns="35718" bIns="35718"/>
          <a:lstStyle>
            <a:lvl1pPr marL="0" indent="0" algn="ctr" defTabSz="410765">
              <a:spcBef>
                <a:spcPts val="0"/>
              </a:spcBef>
              <a:buClrTx/>
              <a:buSzTx/>
              <a:buNone/>
              <a:defRPr sz="2200">
                <a:solidFill>
                  <a:srgbClr val="FFFFFF"/>
                </a:solidFill>
                <a:latin typeface="Helvetica Light"/>
                <a:ea typeface="Helvetica Light"/>
                <a:cs typeface="Helvetica Light"/>
                <a:sym typeface="Helvetica Light"/>
              </a:defRPr>
            </a:lvl1pPr>
            <a:lvl2pPr marL="0" indent="228600" algn="ctr" defTabSz="410765">
              <a:spcBef>
                <a:spcPts val="0"/>
              </a:spcBef>
              <a:buClrTx/>
              <a:buSzTx/>
              <a:buNone/>
              <a:defRPr sz="2200">
                <a:solidFill>
                  <a:srgbClr val="FFFFFF"/>
                </a:solidFill>
                <a:latin typeface="Helvetica Light"/>
                <a:ea typeface="Helvetica Light"/>
                <a:cs typeface="Helvetica Light"/>
                <a:sym typeface="Helvetica Light"/>
              </a:defRPr>
            </a:lvl2pPr>
            <a:lvl3pPr marL="0" indent="457200" algn="ctr" defTabSz="410765">
              <a:spcBef>
                <a:spcPts val="0"/>
              </a:spcBef>
              <a:buClrTx/>
              <a:buSzTx/>
              <a:buNone/>
              <a:defRPr sz="2200">
                <a:solidFill>
                  <a:srgbClr val="FFFFFF"/>
                </a:solidFill>
                <a:latin typeface="Helvetica Light"/>
                <a:ea typeface="Helvetica Light"/>
                <a:cs typeface="Helvetica Light"/>
                <a:sym typeface="Helvetica Light"/>
              </a:defRPr>
            </a:lvl3pPr>
            <a:lvl4pPr marL="0" indent="685800" algn="ctr" defTabSz="410765">
              <a:spcBef>
                <a:spcPts val="0"/>
              </a:spcBef>
              <a:buClrTx/>
              <a:buSzTx/>
              <a:buNone/>
              <a:defRPr sz="2200">
                <a:solidFill>
                  <a:srgbClr val="FFFFFF"/>
                </a:solidFill>
                <a:latin typeface="Helvetica Light"/>
                <a:ea typeface="Helvetica Light"/>
                <a:cs typeface="Helvetica Light"/>
                <a:sym typeface="Helvetica Light"/>
              </a:defRPr>
            </a:lvl4pPr>
            <a:lvl5pPr marL="0" indent="914400" algn="ctr" defTabSz="410765">
              <a:spcBef>
                <a:spcPts val="0"/>
              </a:spcBef>
              <a:buClrTx/>
              <a:buSzTx/>
              <a:buNone/>
              <a:defRPr sz="2200">
                <a:solidFill>
                  <a:srgbClr val="FFFFFF"/>
                </a:solidFill>
                <a:latin typeface="Helvetica Light"/>
                <a:ea typeface="Helvetica Light"/>
                <a:cs typeface="Helvetica Light"/>
                <a:sym typeface="Helvetica Light"/>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2" name="Numero diapositiva"/>
          <p:cNvSpPr txBox="1">
            <a:spLocks noGrp="1"/>
          </p:cNvSpPr>
          <p:nvPr>
            <p:ph type="sldNum" sz="quarter" idx="2"/>
          </p:nvPr>
        </p:nvSpPr>
        <p:spPr>
          <a:xfrm>
            <a:off x="5964732" y="6500812"/>
            <a:ext cx="253607" cy="249238"/>
          </a:xfrm>
          <a:prstGeom prst="rect">
            <a:avLst/>
          </a:prstGeom>
        </p:spPr>
        <p:txBody>
          <a:bodyPr lIns="35718" tIns="35718" rIns="35718" bIns="35718" anchor="t"/>
          <a:lstStyle>
            <a:lvl1pPr algn="ctr" defTabSz="410765">
              <a:defRPr sz="1200">
                <a:solidFill>
                  <a:srgbClr val="FFFFFF"/>
                </a:solidFill>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estazione sezione">
    <p:spTree>
      <p:nvGrpSpPr>
        <p:cNvPr id="1" name=""/>
        <p:cNvGrpSpPr/>
        <p:nvPr/>
      </p:nvGrpSpPr>
      <p:grpSpPr>
        <a:xfrm>
          <a:off x="0" y="0"/>
          <a:ext cx="0" cy="0"/>
          <a:chOff x="0" y="0"/>
          <a:chExt cx="0" cy="0"/>
        </a:xfrm>
      </p:grpSpPr>
      <p:sp>
        <p:nvSpPr>
          <p:cNvPr id="33" name="Parallelogramma 14"/>
          <p:cNvSpPr/>
          <p:nvPr/>
        </p:nvSpPr>
        <p:spPr>
          <a:xfrm>
            <a:off x="7972121" y="0"/>
            <a:ext cx="2857501"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34" name="Segnaposto immagine 9"/>
          <p:cNvSpPr>
            <a:spLocks noGrp="1"/>
          </p:cNvSpPr>
          <p:nvPr>
            <p:ph type="pic" idx="21"/>
          </p:nvPr>
        </p:nvSpPr>
        <p:spPr>
          <a:xfrm>
            <a:off x="0" y="0"/>
            <a:ext cx="6311900" cy="6858000"/>
          </a:xfrm>
          <a:prstGeom prst="rect">
            <a:avLst/>
          </a:prstGeom>
        </p:spPr>
        <p:txBody>
          <a:bodyPr lIns="91439" tIns="45719" rIns="91439" bIns="45719">
            <a:noAutofit/>
          </a:bodyPr>
          <a:lstStyle/>
          <a:p>
            <a:endParaRPr/>
          </a:p>
        </p:txBody>
      </p:sp>
      <p:sp>
        <p:nvSpPr>
          <p:cNvPr id="35" name="Rettangolo 12"/>
          <p:cNvSpPr/>
          <p:nvPr/>
        </p:nvSpPr>
        <p:spPr>
          <a:xfrm>
            <a:off x="2451099" y="3568700"/>
            <a:ext cx="8721726" cy="2308225"/>
          </a:xfrm>
          <a:prstGeom prst="rect">
            <a:avLst/>
          </a:prstGeom>
          <a:solidFill>
            <a:schemeClr val="accent1"/>
          </a:solidFill>
          <a:ln w="12700">
            <a:miter lim="400000"/>
          </a:ln>
        </p:spPr>
        <p:txBody>
          <a:bodyPr lIns="45719" rIns="45719" anchor="b"/>
          <a:lstStyle/>
          <a:p>
            <a:pPr algn="ctr">
              <a:defRPr sz="1400">
                <a:solidFill>
                  <a:srgbClr val="FFFFFF"/>
                </a:solidFill>
              </a:defRPr>
            </a:pPr>
            <a:endParaRPr/>
          </a:p>
        </p:txBody>
      </p:sp>
      <p:sp>
        <p:nvSpPr>
          <p:cNvPr id="36" name="Titolo Testo"/>
          <p:cNvSpPr txBox="1">
            <a:spLocks noGrp="1"/>
          </p:cNvSpPr>
          <p:nvPr>
            <p:ph type="title"/>
          </p:nvPr>
        </p:nvSpPr>
        <p:spPr>
          <a:xfrm>
            <a:off x="2641599" y="3746500"/>
            <a:ext cx="8331203" cy="1308100"/>
          </a:xfrm>
          <a:prstGeom prst="rect">
            <a:avLst/>
          </a:prstGeom>
        </p:spPr>
        <p:txBody>
          <a:bodyPr/>
          <a:lstStyle>
            <a:lvl1pPr>
              <a:defRPr>
                <a:solidFill>
                  <a:srgbClr val="FFFFFF"/>
                </a:solidFill>
              </a:defRPr>
            </a:lvl1pPr>
          </a:lstStyle>
          <a:p>
            <a:r>
              <a:t>Titolo Testo</a:t>
            </a:r>
          </a:p>
        </p:txBody>
      </p:sp>
      <p:sp>
        <p:nvSpPr>
          <p:cNvPr id="37" name="Corpo livello uno…"/>
          <p:cNvSpPr txBox="1">
            <a:spLocks noGrp="1"/>
          </p:cNvSpPr>
          <p:nvPr>
            <p:ph type="body" sz="quarter" idx="1"/>
          </p:nvPr>
        </p:nvSpPr>
        <p:spPr>
          <a:xfrm>
            <a:off x="2641600" y="5219700"/>
            <a:ext cx="8331201" cy="586741"/>
          </a:xfrm>
          <a:prstGeom prst="rect">
            <a:avLst/>
          </a:prstGeom>
        </p:spPr>
        <p:txBody>
          <a:bodyPr lIns="45719" tIns="45719" rIns="45719" bIns="45719"/>
          <a:lstStyle>
            <a:lvl1pPr marL="0" indent="0">
              <a:buClrTx/>
              <a:buSzTx/>
              <a:buNone/>
              <a:defRPr sz="2400" cap="all" spc="200">
                <a:solidFill>
                  <a:srgbClr val="FFFFFF"/>
                </a:solidFill>
              </a:defRPr>
            </a:lvl1pPr>
            <a:lvl2pPr marL="0" indent="457200">
              <a:buClrTx/>
              <a:buSzTx/>
              <a:buNone/>
              <a:defRPr sz="2400" cap="all" spc="200">
                <a:solidFill>
                  <a:srgbClr val="FFFFFF"/>
                </a:solidFill>
              </a:defRPr>
            </a:lvl2pPr>
            <a:lvl3pPr marL="0" indent="914400">
              <a:buClrTx/>
              <a:buSzTx/>
              <a:buNone/>
              <a:defRPr sz="2400" cap="all" spc="200">
                <a:solidFill>
                  <a:srgbClr val="FFFFFF"/>
                </a:solidFill>
              </a:defRPr>
            </a:lvl3pPr>
            <a:lvl4pPr marL="0" indent="1371600">
              <a:buClrTx/>
              <a:buSzTx/>
              <a:buNone/>
              <a:defRPr sz="2400" cap="all" spc="200">
                <a:solidFill>
                  <a:srgbClr val="FFFFFF"/>
                </a:solidFill>
              </a:defRPr>
            </a:lvl4pPr>
            <a:lvl5pPr marL="0" indent="1828800">
              <a:buClrTx/>
              <a:buSzTx/>
              <a:buNone/>
              <a:defRPr sz="2400" cap="all" spc="2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8" name="Rettangolo 13"/>
          <p:cNvSpPr/>
          <p:nvPr/>
        </p:nvSpPr>
        <p:spPr>
          <a:xfrm>
            <a:off x="3752850" y="3469101"/>
            <a:ext cx="5118100"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3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Intestazione della sezione">
    <p:spTree>
      <p:nvGrpSpPr>
        <p:cNvPr id="1" name=""/>
        <p:cNvGrpSpPr/>
        <p:nvPr/>
      </p:nvGrpSpPr>
      <p:grpSpPr>
        <a:xfrm>
          <a:off x="0" y="0"/>
          <a:ext cx="0" cy="0"/>
          <a:chOff x="0" y="0"/>
          <a:chExt cx="0" cy="0"/>
        </a:xfrm>
      </p:grpSpPr>
      <p:sp>
        <p:nvSpPr>
          <p:cNvPr id="46" name="Segnaposto immagine 9"/>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47" name="Rettangolo 12"/>
          <p:cNvSpPr/>
          <p:nvPr/>
        </p:nvSpPr>
        <p:spPr>
          <a:xfrm>
            <a:off x="1735138" y="3568700"/>
            <a:ext cx="8721726" cy="2308225"/>
          </a:xfrm>
          <a:prstGeom prst="rect">
            <a:avLst/>
          </a:prstGeom>
          <a:solidFill>
            <a:schemeClr val="accent1"/>
          </a:solidFill>
          <a:ln w="12700">
            <a:miter lim="400000"/>
          </a:ln>
        </p:spPr>
        <p:txBody>
          <a:bodyPr lIns="45719" rIns="45719" anchor="b"/>
          <a:lstStyle/>
          <a:p>
            <a:pPr algn="ctr">
              <a:defRPr sz="1400">
                <a:solidFill>
                  <a:srgbClr val="FFFFFF"/>
                </a:solidFill>
              </a:defRPr>
            </a:pPr>
            <a:endParaRPr/>
          </a:p>
        </p:txBody>
      </p:sp>
      <p:sp>
        <p:nvSpPr>
          <p:cNvPr id="48" name="Titolo Testo"/>
          <p:cNvSpPr txBox="1">
            <a:spLocks noGrp="1"/>
          </p:cNvSpPr>
          <p:nvPr>
            <p:ph type="title"/>
          </p:nvPr>
        </p:nvSpPr>
        <p:spPr>
          <a:xfrm>
            <a:off x="1930399" y="3746500"/>
            <a:ext cx="8331203" cy="1308100"/>
          </a:xfrm>
          <a:prstGeom prst="rect">
            <a:avLst/>
          </a:prstGeom>
        </p:spPr>
        <p:txBody>
          <a:bodyPr/>
          <a:lstStyle>
            <a:lvl1pPr algn="ctr">
              <a:defRPr>
                <a:solidFill>
                  <a:srgbClr val="FFFFFF"/>
                </a:solidFill>
              </a:defRPr>
            </a:lvl1pPr>
          </a:lstStyle>
          <a:p>
            <a:r>
              <a:t>Titolo Testo</a:t>
            </a:r>
          </a:p>
        </p:txBody>
      </p:sp>
      <p:sp>
        <p:nvSpPr>
          <p:cNvPr id="49" name="Corpo livello uno…"/>
          <p:cNvSpPr txBox="1">
            <a:spLocks noGrp="1"/>
          </p:cNvSpPr>
          <p:nvPr>
            <p:ph type="body" sz="quarter" idx="1"/>
          </p:nvPr>
        </p:nvSpPr>
        <p:spPr>
          <a:xfrm>
            <a:off x="1930400" y="5219700"/>
            <a:ext cx="8331201" cy="586741"/>
          </a:xfrm>
          <a:prstGeom prst="rect">
            <a:avLst/>
          </a:prstGeom>
        </p:spPr>
        <p:txBody>
          <a:bodyPr lIns="45719" tIns="45719" rIns="45719" bIns="45719"/>
          <a:lstStyle>
            <a:lvl1pPr marL="0" indent="0" algn="ctr">
              <a:buClrTx/>
              <a:buSzTx/>
              <a:buNone/>
              <a:defRPr sz="2400" cap="all" spc="200">
                <a:solidFill>
                  <a:srgbClr val="FFFFFF"/>
                </a:solidFill>
              </a:defRPr>
            </a:lvl1pPr>
            <a:lvl2pPr marL="0" indent="457200" algn="ctr">
              <a:buClrTx/>
              <a:buSzTx/>
              <a:buNone/>
              <a:defRPr sz="2400" cap="all" spc="200">
                <a:solidFill>
                  <a:srgbClr val="FFFFFF"/>
                </a:solidFill>
              </a:defRPr>
            </a:lvl2pPr>
            <a:lvl3pPr marL="0" indent="914400" algn="ctr">
              <a:buClrTx/>
              <a:buSzTx/>
              <a:buNone/>
              <a:defRPr sz="2400" cap="all" spc="200">
                <a:solidFill>
                  <a:srgbClr val="FFFFFF"/>
                </a:solidFill>
              </a:defRPr>
            </a:lvl3pPr>
            <a:lvl4pPr marL="0" indent="1371600" algn="ctr">
              <a:buClrTx/>
              <a:buSzTx/>
              <a:buNone/>
              <a:defRPr sz="2400" cap="all" spc="200">
                <a:solidFill>
                  <a:srgbClr val="FFFFFF"/>
                </a:solidFill>
              </a:defRPr>
            </a:lvl4pPr>
            <a:lvl5pPr marL="0" indent="1828800" algn="ctr">
              <a:buClrTx/>
              <a:buSzTx/>
              <a:buNone/>
              <a:defRPr sz="2400" cap="all" spc="2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50" name="Rettangolo 13"/>
          <p:cNvSpPr/>
          <p:nvPr/>
        </p:nvSpPr>
        <p:spPr>
          <a:xfrm>
            <a:off x="3536950" y="3469101"/>
            <a:ext cx="5118100"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5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58" name="Titolo Testo"/>
          <p:cNvSpPr txBox="1">
            <a:spLocks noGrp="1"/>
          </p:cNvSpPr>
          <p:nvPr>
            <p:ph type="title"/>
          </p:nvPr>
        </p:nvSpPr>
        <p:spPr>
          <a:prstGeom prst="rect">
            <a:avLst/>
          </a:prstGeom>
        </p:spPr>
        <p:txBody>
          <a:bodyPr/>
          <a:lstStyle/>
          <a:p>
            <a:r>
              <a:t>Titolo Testo</a:t>
            </a:r>
          </a:p>
        </p:txBody>
      </p:sp>
      <p:sp>
        <p:nvSpPr>
          <p:cNvPr id="59" name="Corpo livello uno…"/>
          <p:cNvSpPr txBox="1">
            <a:spLocks noGrp="1"/>
          </p:cNvSpPr>
          <p:nvPr>
            <p:ph type="body" sz="half" idx="1"/>
          </p:nvPr>
        </p:nvSpPr>
        <p:spPr>
          <a:xfrm>
            <a:off x="1097280" y="2120900"/>
            <a:ext cx="4639737" cy="374819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67" name="Titolo Testo"/>
          <p:cNvSpPr txBox="1">
            <a:spLocks noGrp="1"/>
          </p:cNvSpPr>
          <p:nvPr>
            <p:ph type="title"/>
          </p:nvPr>
        </p:nvSpPr>
        <p:spPr>
          <a:prstGeom prst="rect">
            <a:avLst/>
          </a:prstGeom>
        </p:spPr>
        <p:txBody>
          <a:bodyPr/>
          <a:lstStyle/>
          <a:p>
            <a:r>
              <a:t>Titolo Testo</a:t>
            </a:r>
          </a:p>
        </p:txBody>
      </p:sp>
      <p:sp>
        <p:nvSpPr>
          <p:cNvPr id="68" name="Corpo livello uno…"/>
          <p:cNvSpPr txBox="1">
            <a:spLocks noGrp="1"/>
          </p:cNvSpPr>
          <p:nvPr>
            <p:ph type="body" sz="quarter" idx="1"/>
          </p:nvPr>
        </p:nvSpPr>
        <p:spPr>
          <a:xfrm>
            <a:off x="1097280" y="2057400"/>
            <a:ext cx="4639737" cy="736282"/>
          </a:xfrm>
          <a:prstGeom prst="rect">
            <a:avLst/>
          </a:prstGeom>
        </p:spPr>
        <p:txBody>
          <a:bodyPr lIns="45719" tIns="45719" rIns="45719" bIns="45719" anchor="ctr"/>
          <a:lstStyle>
            <a:lvl1pPr marL="0" indent="0">
              <a:buClrTx/>
              <a:buSzTx/>
              <a:buNone/>
              <a:defRPr sz="2400" b="1" cap="all">
                <a:solidFill>
                  <a:schemeClr val="accent1"/>
                </a:solidFill>
              </a:defRPr>
            </a:lvl1pPr>
            <a:lvl2pPr marL="0" indent="457200">
              <a:buClrTx/>
              <a:buSzTx/>
              <a:buNone/>
              <a:defRPr sz="2400" b="1" cap="all">
                <a:solidFill>
                  <a:schemeClr val="accent1"/>
                </a:solidFill>
              </a:defRPr>
            </a:lvl2pPr>
            <a:lvl3pPr marL="0" indent="914400">
              <a:buClrTx/>
              <a:buSzTx/>
              <a:buNone/>
              <a:defRPr sz="2400" b="1" cap="all">
                <a:solidFill>
                  <a:schemeClr val="accent1"/>
                </a:solidFill>
              </a:defRPr>
            </a:lvl3pPr>
            <a:lvl4pPr marL="0" indent="1371600">
              <a:buClrTx/>
              <a:buSzTx/>
              <a:buNone/>
              <a:defRPr sz="2400" b="1" cap="all">
                <a:solidFill>
                  <a:schemeClr val="accent1"/>
                </a:solidFill>
              </a:defRPr>
            </a:lvl4pPr>
            <a:lvl5pPr marL="0" indent="1828800">
              <a:buClrTx/>
              <a:buSzTx/>
              <a:buNone/>
              <a:defRPr sz="2400" b="1" cap="all">
                <a:solidFill>
                  <a:schemeClr val="accent1"/>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69" name="Segnaposto testo 4"/>
          <p:cNvSpPr>
            <a:spLocks noGrp="1"/>
          </p:cNvSpPr>
          <p:nvPr>
            <p:ph type="body" sz="quarter" idx="21"/>
          </p:nvPr>
        </p:nvSpPr>
        <p:spPr>
          <a:xfrm>
            <a:off x="6515944" y="2057400"/>
            <a:ext cx="4639737" cy="736282"/>
          </a:xfrm>
          <a:prstGeom prst="rect">
            <a:avLst/>
          </a:prstGeom>
        </p:spPr>
        <p:txBody>
          <a:bodyPr lIns="45719" tIns="45719" rIns="45719" bIns="45719" anchor="ctr"/>
          <a:lstStyle/>
          <a:p>
            <a:pPr marL="0" indent="0">
              <a:buClrTx/>
              <a:buSzTx/>
              <a:buNone/>
              <a:defRPr sz="2400" b="1" cap="all">
                <a:solidFill>
                  <a:schemeClr val="accent1"/>
                </a:solidFill>
              </a:defRPr>
            </a:pPr>
            <a:endParaRPr/>
          </a:p>
        </p:txBody>
      </p:sp>
      <p:sp>
        <p:nvSpPr>
          <p:cNvPr id="7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7" name="Titolo Testo"/>
          <p:cNvSpPr txBox="1">
            <a:spLocks noGrp="1"/>
          </p:cNvSpPr>
          <p:nvPr>
            <p:ph type="title"/>
          </p:nvPr>
        </p:nvSpPr>
        <p:spPr>
          <a:prstGeom prst="rect">
            <a:avLst/>
          </a:prstGeom>
        </p:spPr>
        <p:txBody>
          <a:bodyPr/>
          <a:lstStyle/>
          <a:p>
            <a:r>
              <a:t>Titolo Testo</a:t>
            </a:r>
          </a:p>
        </p:txBody>
      </p:sp>
      <p:sp>
        <p:nvSpPr>
          <p:cNvPr id="7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85" name="Parallelogramma 14"/>
          <p:cNvSpPr/>
          <p:nvPr/>
        </p:nvSpPr>
        <p:spPr>
          <a:xfrm>
            <a:off x="46672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86" name="Numero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uto con didascalia">
    <p:spTree>
      <p:nvGrpSpPr>
        <p:cNvPr id="1" name=""/>
        <p:cNvGrpSpPr/>
        <p:nvPr/>
      </p:nvGrpSpPr>
      <p:grpSpPr>
        <a:xfrm>
          <a:off x="0" y="0"/>
          <a:ext cx="0" cy="0"/>
          <a:chOff x="0" y="0"/>
          <a:chExt cx="0" cy="0"/>
        </a:xfrm>
      </p:grpSpPr>
      <p:sp>
        <p:nvSpPr>
          <p:cNvPr id="93" name="Parallelogramma 14"/>
          <p:cNvSpPr/>
          <p:nvPr/>
        </p:nvSpPr>
        <p:spPr>
          <a:xfrm>
            <a:off x="74485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94" name="Rettangolo 7"/>
          <p:cNvSpPr/>
          <p:nvPr/>
        </p:nvSpPr>
        <p:spPr>
          <a:xfrm>
            <a:off x="15" y="0"/>
            <a:ext cx="4654298" cy="5864225"/>
          </a:xfrm>
          <a:prstGeom prst="rect">
            <a:avLst/>
          </a:prstGeom>
          <a:solidFill>
            <a:srgbClr val="242852"/>
          </a:solidFill>
          <a:ln w="12700">
            <a:miter lim="400000"/>
          </a:ln>
        </p:spPr>
        <p:txBody>
          <a:bodyPr lIns="45719" rIns="45719"/>
          <a:lstStyle/>
          <a:p>
            <a:endParaRPr/>
          </a:p>
        </p:txBody>
      </p:sp>
      <p:sp>
        <p:nvSpPr>
          <p:cNvPr id="95" name="Titolo Testo"/>
          <p:cNvSpPr txBox="1">
            <a:spLocks noGrp="1"/>
          </p:cNvSpPr>
          <p:nvPr>
            <p:ph type="title"/>
          </p:nvPr>
        </p:nvSpPr>
        <p:spPr>
          <a:xfrm>
            <a:off x="1092200" y="786383"/>
            <a:ext cx="3068834" cy="2093976"/>
          </a:xfrm>
          <a:prstGeom prst="rect">
            <a:avLst/>
          </a:prstGeom>
        </p:spPr>
        <p:txBody>
          <a:bodyPr/>
          <a:lstStyle>
            <a:lvl1pPr>
              <a:defRPr sz="3600" b="0">
                <a:solidFill>
                  <a:srgbClr val="FFFFFF"/>
                </a:solidFill>
              </a:defRPr>
            </a:lvl1pPr>
          </a:lstStyle>
          <a:p>
            <a:r>
              <a:t>Titolo Testo</a:t>
            </a:r>
          </a:p>
        </p:txBody>
      </p:sp>
      <p:sp>
        <p:nvSpPr>
          <p:cNvPr id="96" name="Corpo livello uno…"/>
          <p:cNvSpPr txBox="1">
            <a:spLocks noGrp="1"/>
          </p:cNvSpPr>
          <p:nvPr>
            <p:ph type="body" sz="half" idx="1"/>
          </p:nvPr>
        </p:nvSpPr>
        <p:spPr>
          <a:xfrm>
            <a:off x="5458983" y="812800"/>
            <a:ext cx="5713842" cy="486861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7" name="Segnaposto testo 3"/>
          <p:cNvSpPr>
            <a:spLocks noGrp="1"/>
          </p:cNvSpPr>
          <p:nvPr>
            <p:ph type="body" sz="quarter" idx="21" hasCustomPrompt="1"/>
          </p:nvPr>
        </p:nvSpPr>
        <p:spPr>
          <a:xfrm>
            <a:off x="1092200" y="3043049"/>
            <a:ext cx="3068833" cy="2638361"/>
          </a:xfrm>
          <a:prstGeom prst="rect">
            <a:avLst/>
          </a:prstGeom>
        </p:spPr>
        <p:txBody>
          <a:bodyPr lIns="45719" tIns="45719" rIns="45719" bIns="45719"/>
          <a:lstStyle>
            <a:lvl1pPr marL="0" indent="0">
              <a:buClrTx/>
              <a:buSzTx/>
              <a:buNone/>
              <a:defRPr sz="1800">
                <a:solidFill>
                  <a:srgbClr val="FFFFFF"/>
                </a:solidFill>
              </a:defRPr>
            </a:lvl1pPr>
          </a:lstStyle>
          <a:p>
            <a:r>
              <a:t>Fare clic per modificare gli stili del testo dello schema</a:t>
            </a:r>
          </a:p>
        </p:txBody>
      </p:sp>
      <p:sp>
        <p:nvSpPr>
          <p:cNvPr id="98" name="Rettangolo 8"/>
          <p:cNvSpPr/>
          <p:nvPr/>
        </p:nvSpPr>
        <p:spPr>
          <a:xfrm>
            <a:off x="0" y="1397000"/>
            <a:ext cx="1036320" cy="132948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9" name="Rettangolo 10"/>
          <p:cNvSpPr/>
          <p:nvPr/>
        </p:nvSpPr>
        <p:spPr>
          <a:xfrm>
            <a:off x="5458983" y="624141"/>
            <a:ext cx="5713841" cy="125667"/>
          </a:xfrm>
          <a:prstGeom prst="rect">
            <a:avLst/>
          </a:prstGeom>
          <a:solidFill>
            <a:srgbClr val="242852"/>
          </a:solidFill>
          <a:ln w="12700">
            <a:miter lim="400000"/>
          </a:ln>
        </p:spPr>
        <p:txBody>
          <a:bodyPr lIns="45719" rIns="45719" anchor="ctr"/>
          <a:lstStyle/>
          <a:p>
            <a:pPr algn="ctr">
              <a:defRPr>
                <a:solidFill>
                  <a:srgbClr val="FFFFFF"/>
                </a:solidFill>
              </a:defRPr>
            </a:pPr>
            <a:endParaRPr/>
          </a:p>
        </p:txBody>
      </p:sp>
      <p:sp>
        <p:nvSpPr>
          <p:cNvPr id="100" name="Connecteur droit 19"/>
          <p:cNvSpPr/>
          <p:nvPr/>
        </p:nvSpPr>
        <p:spPr>
          <a:xfrm flipH="1">
            <a:off x="1092200" y="6446837"/>
            <a:ext cx="1643439" cy="1"/>
          </a:xfrm>
          <a:prstGeom prst="line">
            <a:avLst/>
          </a:prstGeom>
          <a:ln w="28575">
            <a:solidFill>
              <a:srgbClr val="242852"/>
            </a:solidFill>
          </a:ln>
        </p:spPr>
        <p:txBody>
          <a:bodyPr lIns="45719" rIns="45719"/>
          <a:lstStyle/>
          <a:p>
            <a:endParaRPr/>
          </a:p>
        </p:txBody>
      </p:sp>
      <p:sp>
        <p:nvSpPr>
          <p:cNvPr id="101" name="Connecteur droit 19"/>
          <p:cNvSpPr/>
          <p:nvPr/>
        </p:nvSpPr>
        <p:spPr>
          <a:xfrm flipH="1">
            <a:off x="8420100" y="6429376"/>
            <a:ext cx="1000462" cy="1"/>
          </a:xfrm>
          <a:prstGeom prst="line">
            <a:avLst/>
          </a:prstGeom>
          <a:ln w="28575">
            <a:solidFill>
              <a:srgbClr val="ACCBF9"/>
            </a:solidFill>
          </a:ln>
        </p:spPr>
        <p:txBody>
          <a:bodyPr lIns="45719" rIns="45719"/>
          <a:lstStyle/>
          <a:p>
            <a:endParaRPr/>
          </a:p>
        </p:txBody>
      </p:sp>
      <p:sp>
        <p:nvSpPr>
          <p:cNvPr id="102" name="Connecteur droit 19"/>
          <p:cNvSpPr/>
          <p:nvPr/>
        </p:nvSpPr>
        <p:spPr>
          <a:xfrm flipH="1" flipV="1">
            <a:off x="10765674" y="6446837"/>
            <a:ext cx="407259" cy="6351"/>
          </a:xfrm>
          <a:prstGeom prst="line">
            <a:avLst/>
          </a:prstGeom>
          <a:ln w="28575">
            <a:solidFill>
              <a:srgbClr val="ACCBF9"/>
            </a:solidFill>
          </a:ln>
        </p:spPr>
        <p:txBody>
          <a:bodyPr lIns="45719" rIns="45719"/>
          <a:lstStyle/>
          <a:p>
            <a:endParaRPr/>
          </a:p>
        </p:txBody>
      </p:sp>
      <p:sp>
        <p:nvSpPr>
          <p:cNvPr id="103" name="Segnaposto piè di pagina 2"/>
          <p:cNvSpPr txBox="1"/>
          <p:nvPr/>
        </p:nvSpPr>
        <p:spPr>
          <a:xfrm>
            <a:off x="261849" y="6526443"/>
            <a:ext cx="4754882" cy="2059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900" cap="all">
                <a:solidFill>
                  <a:srgbClr val="404040"/>
                </a:solidFill>
              </a:defRPr>
            </a:lvl1pPr>
          </a:lstStyle>
          <a:p>
            <a:r>
              <a:t>Direttori del Corso – M. De Luca – M.A. Zappa</a:t>
            </a:r>
          </a:p>
        </p:txBody>
      </p:sp>
      <p:sp>
        <p:nvSpPr>
          <p:cNvPr id="10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arallelogramma 14"/>
          <p:cNvSpPr/>
          <p:nvPr/>
        </p:nvSpPr>
        <p:spPr>
          <a:xfrm>
            <a:off x="4667250" y="0"/>
            <a:ext cx="2857500" cy="6858000"/>
          </a:xfrm>
          <a:prstGeom prst="rect">
            <a:avLst/>
          </a:prstGeom>
          <a:solidFill>
            <a:srgbClr val="F2F2F2">
              <a:alpha val="30000"/>
            </a:srgbClr>
          </a:solidFill>
          <a:ln w="12700">
            <a:miter lim="400000"/>
          </a:ln>
        </p:spPr>
        <p:txBody>
          <a:bodyPr lIns="45719" rIns="45719" anchor="ctr"/>
          <a:lstStyle/>
          <a:p>
            <a:pPr algn="ctr">
              <a:defRPr>
                <a:solidFill>
                  <a:srgbClr val="FFFFFF"/>
                </a:solidFill>
              </a:defRPr>
            </a:pPr>
            <a:endParaRPr/>
          </a:p>
        </p:txBody>
      </p:sp>
      <p:sp>
        <p:nvSpPr>
          <p:cNvPr id="3" name="Rettangolo 7"/>
          <p:cNvSpPr/>
          <p:nvPr/>
        </p:nvSpPr>
        <p:spPr>
          <a:xfrm>
            <a:off x="0" y="1011980"/>
            <a:ext cx="1036320" cy="6858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Titolo Testo"/>
          <p:cNvSpPr txBox="1">
            <a:spLocks noGrp="1"/>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Titolo Testo</a:t>
            </a:r>
          </a:p>
        </p:txBody>
      </p:sp>
      <p:sp>
        <p:nvSpPr>
          <p:cNvPr id="5" name="Corpo livello uno…"/>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 name="Numero diapositiva"/>
          <p:cNvSpPr txBox="1">
            <a:spLocks noGrp="1"/>
          </p:cNvSpPr>
          <p:nvPr>
            <p:ph type="sldNum" sz="quarter" idx="2"/>
          </p:nvPr>
        </p:nvSpPr>
        <p:spPr>
          <a:xfrm>
            <a:off x="10922803" y="6515144"/>
            <a:ext cx="232877" cy="228512"/>
          </a:xfrm>
          <a:prstGeom prst="rect">
            <a:avLst/>
          </a:prstGeom>
          <a:ln w="12700">
            <a:miter lim="400000"/>
          </a:ln>
        </p:spPr>
        <p:txBody>
          <a:bodyPr wrap="none" lIns="45719" rIns="45719" anchor="ctr">
            <a:spAutoFit/>
          </a:bodyPr>
          <a:lstStyle>
            <a:lvl1pPr algn="r">
              <a:defRPr sz="1000">
                <a:solidFill>
                  <a:srgbClr val="40404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800" b="1" i="0" u="none" strike="noStrike" cap="none" spc="-50" baseline="0">
          <a:solidFill>
            <a:srgbClr val="404040"/>
          </a:solidFill>
          <a:uFillTx/>
          <a:latin typeface="+mj-lt"/>
          <a:ea typeface="+mj-ea"/>
          <a:cs typeface="+mj-cs"/>
          <a:sym typeface="Calibri"/>
        </a:defRPr>
      </a:lvl9pPr>
    </p:titleStyle>
    <p:bodyStyle>
      <a:lvl1pPr marL="266700" marR="0" indent="-266700"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1pPr>
      <a:lvl2pPr marL="404368" marR="0" indent="-203200"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2pPr>
      <a:lvl3pPr marL="645305" marR="0" indent="-261257"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3pPr>
      <a:lvl4pPr marL="828185" marR="0" indent="-261257"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4pPr>
      <a:lvl5pPr marL="1011065" marR="0" indent="-261257"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5pPr>
      <a:lvl6pPr marL="11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6pPr>
      <a:lvl7pPr marL="13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7pPr>
      <a:lvl8pPr marL="15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8pPr>
      <a:lvl9pPr marL="1797971" marR="0" indent="-326571" algn="l" defTabSz="914400" rtl="0" latinLnBrk="0">
        <a:lnSpc>
          <a:spcPct val="100000"/>
        </a:lnSpc>
        <a:spcBef>
          <a:spcPts val="1200"/>
        </a:spcBef>
        <a:spcAft>
          <a:spcPts val="0"/>
        </a:spcAft>
        <a:buClr>
          <a:schemeClr val="accent1"/>
        </a:buClr>
        <a:buSzPct val="100000"/>
        <a:buFontTx/>
        <a:buChar char="◦"/>
        <a:tabLst/>
        <a:defRPr sz="2000" b="0" i="0" u="none" strike="noStrike" cap="none" spc="0" baseline="0">
          <a:solidFill>
            <a:srgbClr val="40404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olo 2"/>
          <p:cNvSpPr txBox="1">
            <a:spLocks noGrp="1"/>
          </p:cNvSpPr>
          <p:nvPr>
            <p:ph type="ctrTitle"/>
          </p:nvPr>
        </p:nvSpPr>
        <p:spPr>
          <a:xfrm>
            <a:off x="6949271" y="273968"/>
            <a:ext cx="4526281" cy="1017913"/>
          </a:xfrm>
          <a:prstGeom prst="rect">
            <a:avLst/>
          </a:prstGeom>
        </p:spPr>
        <p:txBody>
          <a:bodyPr/>
          <a:lstStyle/>
          <a:p>
            <a:pPr defTabSz="795527">
              <a:defRPr sz="1566" b="0" spc="-26">
                <a:solidFill>
                  <a:srgbClr val="51A7DE"/>
                </a:solidFill>
                <a:latin typeface="+mn-lt"/>
                <a:ea typeface="+mn-ea"/>
                <a:cs typeface="+mn-cs"/>
                <a:sym typeface="Helvetica"/>
              </a:defRPr>
            </a:pPr>
            <a:r>
              <a:t>GERD E CHIRURGIA BARIATRICA. ANNO ZERO? </a:t>
            </a:r>
          </a:p>
          <a:p>
            <a:pPr defTabSz="795527">
              <a:defRPr sz="870" b="0" spc="-14">
                <a:solidFill>
                  <a:srgbClr val="51A7DE"/>
                </a:solidFill>
                <a:latin typeface="+mn-lt"/>
                <a:ea typeface="+mn-ea"/>
                <a:cs typeface="+mn-cs"/>
                <a:sym typeface="Helvetica"/>
              </a:defRPr>
            </a:pPr>
            <a:endParaRPr/>
          </a:p>
          <a:p>
            <a:pPr defTabSz="795527">
              <a:defRPr sz="1566" b="0" spc="-26">
                <a:solidFill>
                  <a:srgbClr val="51A7DE"/>
                </a:solidFill>
                <a:latin typeface="+mn-lt"/>
                <a:ea typeface="+mn-ea"/>
                <a:cs typeface="+mn-cs"/>
                <a:sym typeface="Helvetica"/>
              </a:defRPr>
            </a:pPr>
            <a:r>
              <a:t>LA CORRETTA DIAGNOSI PRE-OPERATORIA</a:t>
            </a:r>
          </a:p>
          <a:p>
            <a:pPr defTabSz="795527">
              <a:defRPr sz="1566" b="0" spc="-26">
                <a:solidFill>
                  <a:srgbClr val="51A7DE"/>
                </a:solidFill>
                <a:latin typeface="+mn-lt"/>
                <a:ea typeface="+mn-ea"/>
                <a:cs typeface="+mn-cs"/>
                <a:sym typeface="Helvetica"/>
              </a:defRPr>
            </a:pPr>
            <a:r>
              <a:t>E LA SELEZIONE DELLA PROCEDURA</a:t>
            </a:r>
          </a:p>
        </p:txBody>
      </p:sp>
      <p:sp>
        <p:nvSpPr>
          <p:cNvPr id="242" name="DIAGNOSTICA ENDOSCOPICA…"/>
          <p:cNvSpPr txBox="1"/>
          <p:nvPr/>
        </p:nvSpPr>
        <p:spPr>
          <a:xfrm>
            <a:off x="6470558" y="1940070"/>
            <a:ext cx="5483707" cy="146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3000" spc="-50">
                <a:solidFill>
                  <a:srgbClr val="FF0C03"/>
                </a:solidFill>
                <a:latin typeface="+mn-lt"/>
                <a:ea typeface="+mn-ea"/>
                <a:cs typeface="+mn-cs"/>
                <a:sym typeface="Helvetica"/>
              </a:defRPr>
            </a:pPr>
            <a:r>
              <a:t>DIAGNOSTICA ENDOSCOPICA</a:t>
            </a:r>
          </a:p>
          <a:p>
            <a:pPr algn="ctr">
              <a:defRPr sz="3000" spc="-50">
                <a:solidFill>
                  <a:srgbClr val="FF0C03"/>
                </a:solidFill>
                <a:latin typeface="+mn-lt"/>
                <a:ea typeface="+mn-ea"/>
                <a:cs typeface="+mn-cs"/>
                <a:sym typeface="Helvetica"/>
              </a:defRPr>
            </a:pPr>
            <a:r>
              <a:t>E STANDARDIZZAZIONE</a:t>
            </a:r>
          </a:p>
          <a:p>
            <a:pPr algn="ctr">
              <a:defRPr sz="3000" spc="-50">
                <a:solidFill>
                  <a:srgbClr val="FF0C03"/>
                </a:solidFill>
                <a:latin typeface="+mn-lt"/>
                <a:ea typeface="+mn-ea"/>
                <a:cs typeface="+mn-cs"/>
                <a:sym typeface="Helvetica"/>
              </a:defRPr>
            </a:pPr>
            <a:r>
              <a:t>DELLA REFERTAZIONE</a:t>
            </a:r>
          </a:p>
        </p:txBody>
      </p:sp>
      <p:sp>
        <p:nvSpPr>
          <p:cNvPr id="243" name="GIUSEPPE GALLORO…"/>
          <p:cNvSpPr txBox="1"/>
          <p:nvPr/>
        </p:nvSpPr>
        <p:spPr>
          <a:xfrm>
            <a:off x="7223269" y="3700779"/>
            <a:ext cx="3978285" cy="2961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2500" spc="-41">
                <a:solidFill>
                  <a:srgbClr val="1E5082"/>
                </a:solidFill>
                <a:latin typeface="Helvetica Light"/>
                <a:ea typeface="Helvetica Light"/>
                <a:cs typeface="Helvetica Light"/>
                <a:sym typeface="Helvetica Light"/>
              </a:defRPr>
            </a:pPr>
            <a:r>
              <a:t>GIUSEPPE GALLORO</a:t>
            </a:r>
          </a:p>
          <a:p>
            <a:pPr algn="ctr">
              <a:defRPr sz="2500" spc="-41">
                <a:solidFill>
                  <a:srgbClr val="1E5082"/>
                </a:solidFill>
                <a:latin typeface="Helvetica Light"/>
                <a:ea typeface="Helvetica Light"/>
                <a:cs typeface="Helvetica Light"/>
                <a:sym typeface="Helvetica Light"/>
              </a:defRPr>
            </a:pPr>
            <a:endParaRPr/>
          </a:p>
          <a:p>
            <a:pPr algn="ctr">
              <a:defRPr sz="2500" spc="-41">
                <a:solidFill>
                  <a:srgbClr val="1E5082"/>
                </a:solidFill>
                <a:latin typeface="Helvetica Light"/>
                <a:ea typeface="Helvetica Light"/>
                <a:cs typeface="Helvetica Light"/>
                <a:sym typeface="Helvetica Light"/>
              </a:defRPr>
            </a:pPr>
            <a:endParaRPr/>
          </a:p>
          <a:p>
            <a:pPr algn="ctr">
              <a:defRPr sz="2500" spc="-41">
                <a:solidFill>
                  <a:srgbClr val="1E5082"/>
                </a:solidFill>
                <a:latin typeface="Helvetica Light"/>
                <a:ea typeface="Helvetica Light"/>
                <a:cs typeface="Helvetica Light"/>
                <a:sym typeface="Helvetica Light"/>
              </a:defRPr>
            </a:pPr>
            <a:endParaRPr/>
          </a:p>
          <a:p>
            <a:pPr algn="ctr">
              <a:defRPr sz="2500" spc="-41">
                <a:solidFill>
                  <a:srgbClr val="1E5082"/>
                </a:solidFill>
                <a:latin typeface="Helvetica Light"/>
                <a:ea typeface="Helvetica Light"/>
                <a:cs typeface="Helvetica Light"/>
                <a:sym typeface="Helvetica Light"/>
              </a:defRPr>
            </a:pPr>
            <a:endParaRPr/>
          </a:p>
          <a:p>
            <a:pPr algn="ctr">
              <a:defRPr sz="1600" spc="-26">
                <a:solidFill>
                  <a:srgbClr val="1E5082"/>
                </a:solidFill>
                <a:latin typeface="Helvetica Light"/>
                <a:ea typeface="Helvetica Light"/>
                <a:cs typeface="Helvetica Light"/>
                <a:sym typeface="Helvetica Light"/>
              </a:defRPr>
            </a:pPr>
            <a:r>
              <a:t>Università di Napoli Federico II</a:t>
            </a:r>
          </a:p>
          <a:p>
            <a:pPr algn="ctr">
              <a:defRPr sz="1600" spc="-26">
                <a:solidFill>
                  <a:srgbClr val="1E5082"/>
                </a:solidFill>
                <a:latin typeface="Helvetica Light"/>
                <a:ea typeface="Helvetica Light"/>
                <a:cs typeface="Helvetica Light"/>
                <a:sym typeface="Helvetica Light"/>
              </a:defRPr>
            </a:pPr>
            <a:r>
              <a:t>Scuola di Medicina e Chirurgia</a:t>
            </a:r>
          </a:p>
          <a:p>
            <a:pPr algn="ctr">
              <a:defRPr sz="1600" spc="-26">
                <a:solidFill>
                  <a:srgbClr val="1E5082"/>
                </a:solidFill>
                <a:latin typeface="Helvetica Light"/>
                <a:ea typeface="Helvetica Light"/>
                <a:cs typeface="Helvetica Light"/>
                <a:sym typeface="Helvetica Light"/>
              </a:defRPr>
            </a:pPr>
            <a:r>
              <a:t>Dipartimento di Medicina Clinica e Chirurgia</a:t>
            </a:r>
          </a:p>
          <a:p>
            <a:pPr algn="ctr">
              <a:defRPr sz="1600" spc="-26">
                <a:solidFill>
                  <a:srgbClr val="1E5082"/>
                </a:solidFill>
                <a:latin typeface="Helvetica Light"/>
                <a:ea typeface="Helvetica Light"/>
                <a:cs typeface="Helvetica Light"/>
                <a:sym typeface="Helvetica Light"/>
              </a:defRPr>
            </a:pPr>
            <a:r>
              <a:t>UOC di Chirurgia Endoscopica</a:t>
            </a:r>
          </a:p>
        </p:txBody>
      </p:sp>
      <p:pic>
        <p:nvPicPr>
          <p:cNvPr id="244" name="Logo Endo.gif" descr="Logo Endo.gif"/>
          <p:cNvPicPr>
            <a:picLocks noChangeAspect="1"/>
          </p:cNvPicPr>
          <p:nvPr/>
        </p:nvPicPr>
        <p:blipFill>
          <a:blip r:embed="rId2"/>
          <a:stretch>
            <a:fillRect/>
          </a:stretch>
        </p:blipFill>
        <p:spPr>
          <a:xfrm>
            <a:off x="10085565" y="4431463"/>
            <a:ext cx="889001" cy="890674"/>
          </a:xfrm>
          <a:prstGeom prst="rect">
            <a:avLst/>
          </a:prstGeom>
          <a:ln w="12700">
            <a:miter lim="400000"/>
          </a:ln>
          <a:effectLst>
            <a:outerShdw blurRad="127000" dist="76200" dir="2700000" rotWithShape="0">
              <a:srgbClr val="000000">
                <a:alpha val="75000"/>
              </a:srgbClr>
            </a:outerShdw>
          </a:effectLst>
        </p:spPr>
      </p:pic>
      <p:pic>
        <p:nvPicPr>
          <p:cNvPr id="245" name="Bolla Federico trasparente.gif" descr="Bolla Federico trasparente.gif"/>
          <p:cNvPicPr>
            <a:picLocks noChangeAspect="1"/>
          </p:cNvPicPr>
          <p:nvPr/>
        </p:nvPicPr>
        <p:blipFill>
          <a:blip r:embed="rId3"/>
          <a:stretch>
            <a:fillRect/>
          </a:stretch>
        </p:blipFill>
        <p:spPr>
          <a:xfrm>
            <a:off x="7450256" y="4431463"/>
            <a:ext cx="889001" cy="890674"/>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394"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395"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396"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397"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398"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399" name="REFERTAZIONE DELLA EGDS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REFERTAZIONE DELLA EGDS NEL PZ OBESO</a:t>
            </a:r>
          </a:p>
        </p:txBody>
      </p:sp>
      <p:sp>
        <p:nvSpPr>
          <p:cNvPr id="400" name="WEO dice che il referto endoscopico deve descrivere sempre…"/>
          <p:cNvSpPr txBox="1"/>
          <p:nvPr/>
        </p:nvSpPr>
        <p:spPr>
          <a:xfrm>
            <a:off x="163331" y="1860157"/>
            <a:ext cx="11611338" cy="87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WEO dice che il referto endoscopico deve descrivere sempre</a:t>
            </a:r>
          </a:p>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a:t>
            </a:r>
            <a:r>
              <a:rPr spc="-25"/>
              <a:t>volumi, decorso e rapporti del viscere studiato</a:t>
            </a:r>
          </a:p>
        </p:txBody>
      </p:sp>
      <p:sp>
        <p:nvSpPr>
          <p:cNvPr id="401"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402"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403"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grpSp>
        <p:nvGrpSpPr>
          <p:cNvPr id="407" name="Raggruppa"/>
          <p:cNvGrpSpPr/>
          <p:nvPr/>
        </p:nvGrpSpPr>
        <p:grpSpPr>
          <a:xfrm>
            <a:off x="284164" y="2714575"/>
            <a:ext cx="3798367" cy="2659528"/>
            <a:chOff x="0" y="0"/>
            <a:chExt cx="3798365" cy="2659527"/>
          </a:xfrm>
        </p:grpSpPr>
        <p:sp>
          <p:nvSpPr>
            <p:cNvPr id="404" name="Rettangolo"/>
            <p:cNvSpPr/>
            <p:nvPr/>
          </p:nvSpPr>
          <p:spPr>
            <a:xfrm>
              <a:off x="0" y="0"/>
              <a:ext cx="3798366" cy="2659528"/>
            </a:xfrm>
            <a:prstGeom prst="rect">
              <a:avLst/>
            </a:prstGeom>
            <a:solidFill>
              <a:srgbClr val="FF0C03"/>
            </a:solidFill>
            <a:ln w="12700" cap="flat">
              <a:noFill/>
              <a:miter lim="400000"/>
            </a:ln>
            <a:effectLst/>
          </p:spPr>
          <p:txBody>
            <a:bodyPr wrap="square" lIns="45719" tIns="45719" rIns="45719" bIns="45719" numCol="1" anchor="ctr">
              <a:noAutofit/>
            </a:bodyPr>
            <a:lstStyle/>
            <a:p>
              <a:endParaRPr/>
            </a:p>
          </p:txBody>
        </p:sp>
        <p:sp>
          <p:nvSpPr>
            <p:cNvPr id="405" name="ASPETTO DELLA MUCOSA"/>
            <p:cNvSpPr txBox="1"/>
            <p:nvPr/>
          </p:nvSpPr>
          <p:spPr>
            <a:xfrm>
              <a:off x="616889" y="65246"/>
              <a:ext cx="2564588"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defTabSz="412750">
                <a:lnSpc>
                  <a:spcPct val="130000"/>
                </a:lnSpc>
                <a:defRPr sz="1600" spc="-48">
                  <a:solidFill>
                    <a:srgbClr val="FFD075"/>
                  </a:solidFill>
                  <a:latin typeface="+mn-lt"/>
                  <a:ea typeface="+mn-ea"/>
                  <a:cs typeface="+mn-cs"/>
                  <a:sym typeface="Helvetica"/>
                </a:defRPr>
              </a:lvl1pPr>
            </a:lstStyle>
            <a:p>
              <a:r>
                <a:t>ASPETTO DELLA MUCOSA</a:t>
              </a:r>
            </a:p>
          </p:txBody>
        </p:sp>
        <p:sp>
          <p:nvSpPr>
            <p:cNvPr id="406" name="rosea, lucente (muco normale)…"/>
            <p:cNvSpPr txBox="1"/>
            <p:nvPr/>
          </p:nvSpPr>
          <p:spPr>
            <a:xfrm>
              <a:off x="107083" y="460156"/>
              <a:ext cx="3584200" cy="2161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rosea, lucente (muco normale)</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iperemica, pallida, melanotica</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a superficie regolare</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alterazioni di superficie</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lesioni polipoidi o non polipoidi</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pit pattern ghiandolari (CVC+Zoom)</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alterazioni vascolari</a:t>
              </a:r>
            </a:p>
          </p:txBody>
        </p:sp>
      </p:grpSp>
      <p:grpSp>
        <p:nvGrpSpPr>
          <p:cNvPr id="411" name="Raggruppa"/>
          <p:cNvGrpSpPr/>
          <p:nvPr/>
        </p:nvGrpSpPr>
        <p:grpSpPr>
          <a:xfrm>
            <a:off x="4251934" y="2714575"/>
            <a:ext cx="3798367" cy="2659528"/>
            <a:chOff x="0" y="0"/>
            <a:chExt cx="3798365" cy="2659527"/>
          </a:xfrm>
        </p:grpSpPr>
        <p:sp>
          <p:nvSpPr>
            <p:cNvPr id="408" name="Rettangolo"/>
            <p:cNvSpPr/>
            <p:nvPr/>
          </p:nvSpPr>
          <p:spPr>
            <a:xfrm>
              <a:off x="0" y="0"/>
              <a:ext cx="3798366" cy="2659528"/>
            </a:xfrm>
            <a:prstGeom prst="rect">
              <a:avLst/>
            </a:prstGeom>
            <a:solidFill>
              <a:srgbClr val="FF0C03"/>
            </a:solidFill>
            <a:ln w="12700" cap="flat">
              <a:noFill/>
              <a:miter lim="400000"/>
            </a:ln>
            <a:effectLst/>
          </p:spPr>
          <p:txBody>
            <a:bodyPr wrap="square" lIns="45719" tIns="45719" rIns="45719" bIns="45719" numCol="1" anchor="ctr">
              <a:noAutofit/>
            </a:bodyPr>
            <a:lstStyle/>
            <a:p>
              <a:endParaRPr/>
            </a:p>
          </p:txBody>
        </p:sp>
        <p:sp>
          <p:nvSpPr>
            <p:cNvPr id="409" name="RETE VASCOLARE SOTTO-MUCOSA"/>
            <p:cNvSpPr txBox="1"/>
            <p:nvPr/>
          </p:nvSpPr>
          <p:spPr>
            <a:xfrm>
              <a:off x="160437" y="65246"/>
              <a:ext cx="3477491"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defTabSz="412750">
                <a:lnSpc>
                  <a:spcPct val="130000"/>
                </a:lnSpc>
                <a:defRPr sz="1600" spc="-48">
                  <a:solidFill>
                    <a:srgbClr val="FFD075"/>
                  </a:solidFill>
                  <a:latin typeface="+mn-lt"/>
                  <a:ea typeface="+mn-ea"/>
                  <a:cs typeface="+mn-cs"/>
                  <a:sym typeface="Helvetica"/>
                </a:defRPr>
              </a:lvl1pPr>
            </a:lstStyle>
            <a:p>
              <a:r>
                <a:t>RETE VASCOLARE SOTTO-MUCOSA</a:t>
              </a:r>
            </a:p>
          </p:txBody>
        </p:sp>
        <p:sp>
          <p:nvSpPr>
            <p:cNvPr id="410" name="normorappresentata…"/>
            <p:cNvSpPr txBox="1"/>
            <p:nvPr/>
          </p:nvSpPr>
          <p:spPr>
            <a:xfrm>
              <a:off x="83194" y="526710"/>
              <a:ext cx="3631977" cy="942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normorappresentata</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iper, iporappresentata, non apprezzabile</a:t>
              </a:r>
            </a:p>
            <a:p>
              <a:pPr marL="1500187" lvl="1" indent="-1500187" algn="just" defTabSz="1643062">
                <a:spcBef>
                  <a:spcPts val="500"/>
                </a:spcBef>
                <a:defRPr sz="1600" spc="-144">
                  <a:solidFill>
                    <a:srgbClr val="FFFFFF"/>
                  </a:solidFill>
                  <a:latin typeface="Helvetica Light"/>
                  <a:ea typeface="Helvetica Light"/>
                  <a:cs typeface="Helvetica Light"/>
                  <a:sym typeface="Helvetica Light"/>
                </a:defRPr>
              </a:pPr>
              <a:r>
                <a:t>regolare o irregolare via pit pattern (CVC+Zoom)</a:t>
              </a:r>
            </a:p>
          </p:txBody>
        </p:sp>
      </p:grpSp>
      <p:grpSp>
        <p:nvGrpSpPr>
          <p:cNvPr id="415" name="Raggruppa"/>
          <p:cNvGrpSpPr/>
          <p:nvPr/>
        </p:nvGrpSpPr>
        <p:grpSpPr>
          <a:xfrm>
            <a:off x="8219703" y="2714575"/>
            <a:ext cx="3798367" cy="2659528"/>
            <a:chOff x="0" y="0"/>
            <a:chExt cx="3798365" cy="2659527"/>
          </a:xfrm>
        </p:grpSpPr>
        <p:sp>
          <p:nvSpPr>
            <p:cNvPr id="412" name="Rettangolo"/>
            <p:cNvSpPr/>
            <p:nvPr/>
          </p:nvSpPr>
          <p:spPr>
            <a:xfrm>
              <a:off x="0" y="0"/>
              <a:ext cx="3798366" cy="2659528"/>
            </a:xfrm>
            <a:prstGeom prst="rect">
              <a:avLst/>
            </a:prstGeom>
            <a:solidFill>
              <a:srgbClr val="FF0C03"/>
            </a:solidFill>
            <a:ln w="12700" cap="flat">
              <a:noFill/>
              <a:miter lim="400000"/>
            </a:ln>
            <a:effectLst/>
          </p:spPr>
          <p:txBody>
            <a:bodyPr wrap="square" lIns="45719" tIns="45719" rIns="45719" bIns="45719" numCol="1" anchor="ctr">
              <a:noAutofit/>
            </a:bodyPr>
            <a:lstStyle/>
            <a:p>
              <a:endParaRPr/>
            </a:p>
          </p:txBody>
        </p:sp>
        <p:sp>
          <p:nvSpPr>
            <p:cNvPr id="413" name="PARETE VISCERALE"/>
            <p:cNvSpPr txBox="1"/>
            <p:nvPr/>
          </p:nvSpPr>
          <p:spPr>
            <a:xfrm>
              <a:off x="898335" y="65246"/>
              <a:ext cx="2001695"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defTabSz="412750">
                <a:lnSpc>
                  <a:spcPct val="130000"/>
                </a:lnSpc>
                <a:defRPr sz="1600" spc="-48">
                  <a:solidFill>
                    <a:srgbClr val="FFD075"/>
                  </a:solidFill>
                  <a:latin typeface="+mn-lt"/>
                  <a:ea typeface="+mn-ea"/>
                  <a:cs typeface="+mn-cs"/>
                  <a:sym typeface="Helvetica"/>
                </a:defRPr>
              </a:lvl1pPr>
            </a:lstStyle>
            <a:p>
              <a:r>
                <a:t>PARETE VISCERALE</a:t>
              </a:r>
            </a:p>
          </p:txBody>
        </p:sp>
        <p:sp>
          <p:nvSpPr>
            <p:cNvPr id="414" name="normoelastica o ipoelastica…"/>
            <p:cNvSpPr txBox="1"/>
            <p:nvPr/>
          </p:nvSpPr>
          <p:spPr>
            <a:xfrm>
              <a:off x="83194" y="526710"/>
              <a:ext cx="3584200" cy="1247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500187" indent="-1500187" algn="just" defTabSz="1643062">
                <a:spcBef>
                  <a:spcPts val="500"/>
                </a:spcBef>
                <a:defRPr sz="1600" spc="-32">
                  <a:solidFill>
                    <a:srgbClr val="FFFFFF"/>
                  </a:solidFill>
                  <a:latin typeface="Helvetica Light"/>
                  <a:ea typeface="Helvetica Light"/>
                  <a:cs typeface="Helvetica Light"/>
                  <a:sym typeface="Helvetica Light"/>
                </a:defRPr>
              </a:pPr>
              <a:r>
                <a:t>normoelastica o ipoelastica</a:t>
              </a:r>
            </a:p>
            <a:p>
              <a:pPr marL="1500187" indent="-1500187" algn="just" defTabSz="1643062">
                <a:spcBef>
                  <a:spcPts val="500"/>
                </a:spcBef>
                <a:defRPr sz="1600" spc="-32">
                  <a:solidFill>
                    <a:srgbClr val="FFFFFF"/>
                  </a:solidFill>
                  <a:latin typeface="Helvetica Light"/>
                  <a:ea typeface="Helvetica Light"/>
                  <a:cs typeface="Helvetica Light"/>
                  <a:sym typeface="Helvetica Light"/>
                </a:defRPr>
              </a:pPr>
              <a:r>
                <a:t>normodistesibil o ipodistensibile</a:t>
              </a:r>
            </a:p>
            <a:p>
              <a:pPr marL="1500187" indent="-1500187" algn="just" defTabSz="1643062">
                <a:spcBef>
                  <a:spcPts val="500"/>
                </a:spcBef>
                <a:defRPr sz="1600" spc="-32">
                  <a:solidFill>
                    <a:srgbClr val="FFFFFF"/>
                  </a:solidFill>
                  <a:latin typeface="Helvetica Light"/>
                  <a:ea typeface="Helvetica Light"/>
                  <a:cs typeface="Helvetica Light"/>
                  <a:sym typeface="Helvetica Light"/>
                </a:defRPr>
              </a:pPr>
              <a:r>
                <a:t>alla insufflazione gassosa</a:t>
              </a:r>
            </a:p>
            <a:p>
              <a:pPr marL="1500187" indent="-1500187" algn="just" defTabSz="1643062">
                <a:spcBef>
                  <a:spcPts val="500"/>
                </a:spcBef>
                <a:defRPr sz="1600" spc="-32">
                  <a:solidFill>
                    <a:srgbClr val="FFFFFF"/>
                  </a:solidFill>
                  <a:latin typeface="Helvetica Light"/>
                  <a:ea typeface="Helvetica Light"/>
                  <a:cs typeface="Helvetica Light"/>
                  <a:sym typeface="Helvetica Light"/>
                </a:defRPr>
              </a:pPr>
              <a:r>
                <a:t>compressioni ab estrinseco</a:t>
              </a:r>
            </a:p>
          </p:txBody>
        </p:sp>
      </p:grpSp>
      <p:sp>
        <p:nvSpPr>
          <p:cNvPr id="416" name="- mappare i punti di repere endoluminali che consentano di orientarsi"/>
          <p:cNvSpPr txBox="1"/>
          <p:nvPr/>
        </p:nvSpPr>
        <p:spPr>
          <a:xfrm>
            <a:off x="118745" y="5389879"/>
            <a:ext cx="10103803"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a:t>
            </a:r>
            <a:r>
              <a:rPr spc="-25"/>
              <a:t>mappare i punti di repere endoluminali che consentano di orientarsi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4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4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iterate>
                                    <p:tmAbs val="0"/>
                                  </p:iterate>
                                  <p:childTnLst>
                                    <p:set>
                                      <p:cBhvr>
                                        <p:cTn id="24" fill="hold"/>
                                        <p:tgtEl>
                                          <p:spTgt spid="4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1" build="p" bldLvl="5" animBg="1" advAuto="0"/>
      <p:bldP spid="407" grpId="2" animBg="1" advAuto="0"/>
      <p:bldP spid="411" grpId="3" animBg="1" advAuto="0"/>
      <p:bldP spid="415" grpId="4" animBg="1" advAuto="0"/>
      <p:bldP spid="416"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419"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420"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421"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422"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423"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424" name="REFERTAZIONE DELLA EGDS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REFERTAZIONE DELLA EGDS NEL PZ OBESO</a:t>
            </a:r>
          </a:p>
        </p:txBody>
      </p:sp>
      <p:sp>
        <p:nvSpPr>
          <p:cNvPr id="425" name="Nel referto di una EGDS pre-chirurgia bariatrica è indispensabile descrivere"/>
          <p:cNvSpPr txBox="1"/>
          <p:nvPr/>
        </p:nvSpPr>
        <p:spPr>
          <a:xfrm>
            <a:off x="163331" y="1860157"/>
            <a:ext cx="11611338" cy="44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Nel referto di una EGDS pre-chirurgia bariatrica è indispensabile descrivere</a:t>
            </a:r>
          </a:p>
        </p:txBody>
      </p:sp>
      <p:sp>
        <p:nvSpPr>
          <p:cNvPr id="426"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427"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428"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grpSp>
        <p:nvGrpSpPr>
          <p:cNvPr id="432" name="Raggruppa"/>
          <p:cNvGrpSpPr/>
          <p:nvPr/>
        </p:nvGrpSpPr>
        <p:grpSpPr>
          <a:xfrm>
            <a:off x="411010" y="2616788"/>
            <a:ext cx="3798367" cy="3352801"/>
            <a:chOff x="0" y="0"/>
            <a:chExt cx="3798365" cy="3352800"/>
          </a:xfrm>
        </p:grpSpPr>
        <p:sp>
          <p:nvSpPr>
            <p:cNvPr id="429" name="Rettangolo"/>
            <p:cNvSpPr/>
            <p:nvPr/>
          </p:nvSpPr>
          <p:spPr>
            <a:xfrm>
              <a:off x="0" y="0"/>
              <a:ext cx="3798366" cy="3352800"/>
            </a:xfrm>
            <a:prstGeom prst="rect">
              <a:avLst/>
            </a:prstGeom>
            <a:solidFill>
              <a:srgbClr val="FF0C03"/>
            </a:solidFill>
            <a:ln w="12700" cap="flat">
              <a:noFill/>
              <a:miter lim="400000"/>
            </a:ln>
            <a:effectLst/>
          </p:spPr>
          <p:txBody>
            <a:bodyPr wrap="square" lIns="45719" tIns="45719" rIns="45719" bIns="45719" numCol="1" anchor="ctr">
              <a:noAutofit/>
            </a:bodyPr>
            <a:lstStyle/>
            <a:p>
              <a:endParaRPr/>
            </a:p>
          </p:txBody>
        </p:sp>
        <p:sp>
          <p:nvSpPr>
            <p:cNvPr id="430" name="ESOFAGO"/>
            <p:cNvSpPr txBox="1"/>
            <p:nvPr/>
          </p:nvSpPr>
          <p:spPr>
            <a:xfrm>
              <a:off x="1371561" y="65246"/>
              <a:ext cx="1055244"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defTabSz="412750">
                <a:lnSpc>
                  <a:spcPct val="130000"/>
                </a:lnSpc>
                <a:defRPr sz="1600" spc="-48">
                  <a:solidFill>
                    <a:srgbClr val="FFD075"/>
                  </a:solidFill>
                  <a:latin typeface="+mn-lt"/>
                  <a:ea typeface="+mn-ea"/>
                  <a:cs typeface="+mn-cs"/>
                  <a:sym typeface="Helvetica"/>
                </a:defRPr>
              </a:lvl1pPr>
            </a:lstStyle>
            <a:p>
              <a:r>
                <a:t>ESOFAGO</a:t>
              </a:r>
            </a:p>
          </p:txBody>
        </p:sp>
        <p:sp>
          <p:nvSpPr>
            <p:cNvPr id="431" name="reflusso in esofago (limpido o biliare)…"/>
            <p:cNvSpPr txBox="1"/>
            <p:nvPr/>
          </p:nvSpPr>
          <p:spPr>
            <a:xfrm>
              <a:off x="107083" y="574456"/>
              <a:ext cx="3584200" cy="2466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reflusso in esofago (limpido o biliare)</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rapporti cardio-diaframmatici</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distanza di linea Z da arcata dentaria</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eventuale segni di esofagite (ERD)</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 - sec. Los Angeles / anello di Schatzki</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eventuale sospetto di Barrett sec. Praga</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 - studio linea Z con cromo/zoom</a:t>
              </a:r>
            </a:p>
            <a:p>
              <a:pPr marL="1500187" lvl="1" indent="-1500187" algn="just" defTabSz="1643062">
                <a:spcBef>
                  <a:spcPts val="500"/>
                </a:spcBef>
                <a:defRPr sz="1600" spc="-32">
                  <a:solidFill>
                    <a:srgbClr val="FFFFFF"/>
                  </a:solidFill>
                  <a:latin typeface="Helvetica Light"/>
                  <a:ea typeface="Helvetica Light"/>
                  <a:cs typeface="Helvetica Light"/>
                  <a:sym typeface="Helvetica Light"/>
                </a:defRPr>
              </a:pPr>
              <a:r>
                <a:t>varici esofagee</a:t>
              </a:r>
            </a:p>
          </p:txBody>
        </p:sp>
      </p:grpSp>
      <p:grpSp>
        <p:nvGrpSpPr>
          <p:cNvPr id="436" name="Raggruppa"/>
          <p:cNvGrpSpPr/>
          <p:nvPr/>
        </p:nvGrpSpPr>
        <p:grpSpPr>
          <a:xfrm>
            <a:off x="4381693" y="2616371"/>
            <a:ext cx="3849167" cy="3352801"/>
            <a:chOff x="0" y="0"/>
            <a:chExt cx="3849165" cy="3352800"/>
          </a:xfrm>
        </p:grpSpPr>
        <p:sp>
          <p:nvSpPr>
            <p:cNvPr id="433" name="Rettangolo"/>
            <p:cNvSpPr/>
            <p:nvPr/>
          </p:nvSpPr>
          <p:spPr>
            <a:xfrm>
              <a:off x="-1" y="0"/>
              <a:ext cx="3849167" cy="3352800"/>
            </a:xfrm>
            <a:prstGeom prst="rect">
              <a:avLst/>
            </a:prstGeom>
            <a:solidFill>
              <a:srgbClr val="FF0C03"/>
            </a:solidFill>
            <a:ln w="12700" cap="flat">
              <a:noFill/>
              <a:miter lim="400000"/>
            </a:ln>
            <a:effectLst/>
          </p:spPr>
          <p:txBody>
            <a:bodyPr wrap="square" lIns="45719" tIns="45719" rIns="45719" bIns="45719" numCol="1" anchor="ctr">
              <a:noAutofit/>
            </a:bodyPr>
            <a:lstStyle/>
            <a:p>
              <a:endParaRPr/>
            </a:p>
          </p:txBody>
        </p:sp>
        <p:sp>
          <p:nvSpPr>
            <p:cNvPr id="434" name="STOMACO"/>
            <p:cNvSpPr txBox="1"/>
            <p:nvPr/>
          </p:nvSpPr>
          <p:spPr>
            <a:xfrm>
              <a:off x="1356579" y="63394"/>
              <a:ext cx="1085208" cy="3232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412750">
                <a:lnSpc>
                  <a:spcPct val="130000"/>
                </a:lnSpc>
                <a:defRPr sz="1600" spc="-48">
                  <a:solidFill>
                    <a:srgbClr val="FFD075"/>
                  </a:solidFill>
                  <a:latin typeface="+mn-lt"/>
                  <a:ea typeface="+mn-ea"/>
                  <a:cs typeface="+mn-cs"/>
                  <a:sym typeface="Helvetica"/>
                </a:defRPr>
              </a:lvl1pPr>
            </a:lstStyle>
            <a:p>
              <a:r>
                <a:t>STOMACO</a:t>
              </a:r>
            </a:p>
          </p:txBody>
        </p:sp>
        <p:sp>
          <p:nvSpPr>
            <p:cNvPr id="435" name="in retroversione…"/>
            <p:cNvSpPr txBox="1"/>
            <p:nvPr/>
          </p:nvSpPr>
          <p:spPr>
            <a:xfrm>
              <a:off x="83194" y="547849"/>
              <a:ext cx="3631978" cy="22785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in retroversione</a:t>
              </a:r>
            </a:p>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 - continenza cardiale sec. Hill</a:t>
              </a:r>
            </a:p>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 -</a:t>
              </a:r>
              <a:r>
                <a:rPr spc="-64"/>
                <a:t> prolasso intermittente di pliche gastriche</a:t>
              </a:r>
            </a:p>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 - diverticoli fundici</a:t>
              </a:r>
            </a:p>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 - varici fundiche</a:t>
              </a:r>
            </a:p>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reflusso biliare duodeno-gastrico</a:t>
              </a:r>
            </a:p>
            <a:p>
              <a:pPr marL="1500187" lvl="1" indent="-1500187" algn="just" defTabSz="1643062">
                <a:spcBef>
                  <a:spcPts val="500"/>
                </a:spcBef>
                <a:defRPr sz="1600" spc="0">
                  <a:solidFill>
                    <a:srgbClr val="FFFFFF"/>
                  </a:solidFill>
                  <a:latin typeface="Helvetica Light"/>
                  <a:ea typeface="Helvetica Light"/>
                  <a:cs typeface="Helvetica Light"/>
                  <a:sym typeface="Helvetica Light"/>
                </a:defRPr>
              </a:pPr>
              <a:r>
                <a:t>gastropatia congestizia / GCA</a:t>
              </a:r>
            </a:p>
          </p:txBody>
        </p:sp>
      </p:grpSp>
      <p:pic>
        <p:nvPicPr>
          <p:cNvPr id="437" name="Sessione mia.png" descr="Sessione mia.png"/>
          <p:cNvPicPr>
            <a:picLocks/>
          </p:cNvPicPr>
          <p:nvPr/>
        </p:nvPicPr>
        <p:blipFill>
          <a:blip r:embed="rId6"/>
          <a:stretch>
            <a:fillRect/>
          </a:stretch>
        </p:blipFill>
        <p:spPr>
          <a:xfrm>
            <a:off x="8352377" y="2622712"/>
            <a:ext cx="3428613" cy="3346826"/>
          </a:xfrm>
          <a:prstGeom prst="rect">
            <a:avLst/>
          </a:prstGeom>
          <a:ln w="12700">
            <a:solidFill>
              <a:srgbClr val="FF0C03"/>
            </a:solidFill>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1" build="p" bldLvl="5" animBg="1" advAuto="0"/>
      <p:bldP spid="432" grpId="2" animBg="1" advAuto="0"/>
      <p:bldP spid="436" grpId="3" animBg="1" advAuto="0"/>
      <p:bldP spid="437"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440"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441"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442"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443"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444"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445" name="CONCLUSIONI"/>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CONCLUSIONI</a:t>
            </a:r>
          </a:p>
        </p:txBody>
      </p:sp>
      <p:sp>
        <p:nvSpPr>
          <p:cNvPr id="446" name="Nel referto di una EGDS pre-chirurgia bariatrica,  vanno specificati"/>
          <p:cNvSpPr txBox="1"/>
          <p:nvPr/>
        </p:nvSpPr>
        <p:spPr>
          <a:xfrm>
            <a:off x="163331" y="1860157"/>
            <a:ext cx="11611338" cy="44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Nel referto di una EGDS pre-chirurgia bariatrica,  vanno specificati</a:t>
            </a:r>
          </a:p>
        </p:txBody>
      </p:sp>
      <p:sp>
        <p:nvSpPr>
          <p:cNvPr id="447"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448"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449"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grpSp>
        <p:nvGrpSpPr>
          <p:cNvPr id="452" name="Raggruppa"/>
          <p:cNvGrpSpPr/>
          <p:nvPr/>
        </p:nvGrpSpPr>
        <p:grpSpPr>
          <a:xfrm>
            <a:off x="3468462" y="3070191"/>
            <a:ext cx="8315329" cy="3242020"/>
            <a:chOff x="0" y="0"/>
            <a:chExt cx="8315327" cy="3242018"/>
          </a:xfrm>
        </p:grpSpPr>
        <p:pic>
          <p:nvPicPr>
            <p:cNvPr id="450" name="Screenshot 2024-05-05 alle 09.42.10.png" descr="Screenshot 2024-05-05 alle 09.42.10.png"/>
            <p:cNvPicPr>
              <a:picLocks noChangeAspect="1"/>
            </p:cNvPicPr>
            <p:nvPr/>
          </p:nvPicPr>
          <p:blipFill>
            <a:blip r:embed="rId6"/>
            <a:stretch>
              <a:fillRect/>
            </a:stretch>
          </p:blipFill>
          <p:spPr>
            <a:xfrm>
              <a:off x="0" y="0"/>
              <a:ext cx="5212910" cy="3242019"/>
            </a:xfrm>
            <a:prstGeom prst="rect">
              <a:avLst/>
            </a:prstGeom>
            <a:ln w="12700" cap="flat">
              <a:solidFill>
                <a:srgbClr val="FF0C03"/>
              </a:solidFill>
              <a:prstDash val="solid"/>
              <a:miter lim="400000"/>
            </a:ln>
            <a:effectLst/>
          </p:spPr>
        </p:pic>
        <p:sp>
          <p:nvSpPr>
            <p:cNvPr id="451" name="G. Galloro  Endoscopy IO 2023"/>
            <p:cNvSpPr txBox="1"/>
            <p:nvPr/>
          </p:nvSpPr>
          <p:spPr>
            <a:xfrm>
              <a:off x="5546473" y="2903888"/>
              <a:ext cx="2768855" cy="320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marL="1500187" lvl="1" indent="-1500187" algn="just" defTabSz="1643062">
                <a:defRPr sz="1500" i="1">
                  <a:solidFill>
                    <a:srgbClr val="0B579C"/>
                  </a:solidFill>
                  <a:latin typeface="Helvetica Light"/>
                  <a:ea typeface="Helvetica Light"/>
                  <a:cs typeface="Helvetica Light"/>
                  <a:sym typeface="Helvetica Light"/>
                </a:defRPr>
              </a:pPr>
              <a:r>
                <a:t>G. Galloro  Endoscopy IO 2023</a:t>
              </a:r>
            </a:p>
          </p:txBody>
        </p:sp>
      </p:grpSp>
      <p:grpSp>
        <p:nvGrpSpPr>
          <p:cNvPr id="455" name="Raggruppa"/>
          <p:cNvGrpSpPr/>
          <p:nvPr/>
        </p:nvGrpSpPr>
        <p:grpSpPr>
          <a:xfrm>
            <a:off x="1962596" y="2262771"/>
            <a:ext cx="3476725" cy="762394"/>
            <a:chOff x="0" y="0"/>
            <a:chExt cx="3476724" cy="762393"/>
          </a:xfrm>
        </p:grpSpPr>
        <p:sp>
          <p:nvSpPr>
            <p:cNvPr id="453" name="Ovale"/>
            <p:cNvSpPr/>
            <p:nvPr/>
          </p:nvSpPr>
          <p:spPr>
            <a:xfrm>
              <a:off x="0" y="0"/>
              <a:ext cx="3476725" cy="762394"/>
            </a:xfrm>
            <a:prstGeom prst="ellipse">
              <a:avLst/>
            </a:prstGeom>
            <a:solidFill>
              <a:srgbClr val="C8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454" name="DETTAGLI SEC.…"/>
            <p:cNvSpPr txBox="1"/>
            <p:nvPr/>
          </p:nvSpPr>
          <p:spPr>
            <a:xfrm>
              <a:off x="211038" y="50996"/>
              <a:ext cx="3054648" cy="660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defTabSz="412750">
                <a:defRPr sz="1500" spc="-75">
                  <a:solidFill>
                    <a:srgbClr val="FFFFFF"/>
                  </a:solidFill>
                  <a:latin typeface="Helvetica Light"/>
                  <a:ea typeface="Helvetica Light"/>
                  <a:cs typeface="Helvetica Light"/>
                  <a:sym typeface="Helvetica Light"/>
                </a:defRPr>
              </a:pPr>
              <a:r>
                <a:t>DETTAGLI SEC.</a:t>
              </a:r>
            </a:p>
            <a:p>
              <a:pPr algn="ctr" defTabSz="412750">
                <a:defRPr sz="1500" spc="-75">
                  <a:solidFill>
                    <a:srgbClr val="FFFFFF"/>
                  </a:solidFill>
                  <a:latin typeface="Helvetica Light"/>
                  <a:ea typeface="Helvetica Light"/>
                  <a:cs typeface="Helvetica Light"/>
                  <a:sym typeface="Helvetica Light"/>
                </a:defRPr>
              </a:pPr>
              <a:r>
                <a:t>TERMINOLOGIA MINIMA STANDARD</a:t>
              </a:r>
            </a:p>
          </p:txBody>
        </p:sp>
      </p:grpSp>
      <p:grpSp>
        <p:nvGrpSpPr>
          <p:cNvPr id="458" name="Raggruppa"/>
          <p:cNvGrpSpPr/>
          <p:nvPr/>
        </p:nvGrpSpPr>
        <p:grpSpPr>
          <a:xfrm>
            <a:off x="6661596" y="2262771"/>
            <a:ext cx="3476725" cy="762394"/>
            <a:chOff x="0" y="0"/>
            <a:chExt cx="3476724" cy="762393"/>
          </a:xfrm>
        </p:grpSpPr>
        <p:sp>
          <p:nvSpPr>
            <p:cNvPr id="456" name="Ovale"/>
            <p:cNvSpPr/>
            <p:nvPr/>
          </p:nvSpPr>
          <p:spPr>
            <a:xfrm>
              <a:off x="0" y="0"/>
              <a:ext cx="3476725" cy="762394"/>
            </a:xfrm>
            <a:prstGeom prst="ellipse">
              <a:avLst/>
            </a:prstGeom>
            <a:solidFill>
              <a:srgbClr val="C8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457" name="QUANTO NECESSARIO IL CHIRURGO BARIATRICO CONOSCA"/>
            <p:cNvSpPr txBox="1"/>
            <p:nvPr/>
          </p:nvSpPr>
          <p:spPr>
            <a:xfrm>
              <a:off x="211038" y="50996"/>
              <a:ext cx="3054648" cy="660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defTabSz="412750">
                <a:defRPr sz="1500" spc="-75">
                  <a:solidFill>
                    <a:srgbClr val="FFFFFF"/>
                  </a:solidFill>
                  <a:latin typeface="Helvetica Light"/>
                  <a:ea typeface="Helvetica Light"/>
                  <a:cs typeface="Helvetica Light"/>
                  <a:sym typeface="Helvetica Light"/>
                </a:defRPr>
              </a:lvl1pPr>
            </a:lstStyle>
            <a:p>
              <a:r>
                <a:t>QUANTO NECESSARIO IL CHIRURGO BARIATRICO CONOSCA</a:t>
              </a: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1" animBg="1" advAuto="0"/>
      <p:bldP spid="452" grpId="4" animBg="1" advAuto="0"/>
      <p:bldP spid="455" grpId="2" animBg="1" advAuto="0"/>
      <p:bldP spid="458"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461"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462"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463"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464"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465"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466" name="CONCLUSIONI"/>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CONCLUSIONI</a:t>
            </a:r>
          </a:p>
        </p:txBody>
      </p:sp>
      <p:sp>
        <p:nvSpPr>
          <p:cNvPr id="467" name="In letteratura non sono pubblicati"/>
          <p:cNvSpPr txBox="1"/>
          <p:nvPr/>
        </p:nvSpPr>
        <p:spPr>
          <a:xfrm>
            <a:off x="163331" y="1860157"/>
            <a:ext cx="11611338" cy="44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In letteratura non sono pubblicati</a:t>
            </a:r>
          </a:p>
        </p:txBody>
      </p:sp>
      <p:sp>
        <p:nvSpPr>
          <p:cNvPr id="468"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469"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470"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grpSp>
        <p:nvGrpSpPr>
          <p:cNvPr id="473" name="Raggruppa"/>
          <p:cNvGrpSpPr/>
          <p:nvPr/>
        </p:nvGrpSpPr>
        <p:grpSpPr>
          <a:xfrm>
            <a:off x="2167825" y="2691216"/>
            <a:ext cx="1936899" cy="762001"/>
            <a:chOff x="0" y="0"/>
            <a:chExt cx="1936898" cy="762000"/>
          </a:xfrm>
        </p:grpSpPr>
        <p:sp>
          <p:nvSpPr>
            <p:cNvPr id="471" name="Ovale"/>
            <p:cNvSpPr/>
            <p:nvPr/>
          </p:nvSpPr>
          <p:spPr>
            <a:xfrm>
              <a:off x="0" y="0"/>
              <a:ext cx="1936899" cy="762000"/>
            </a:xfrm>
            <a:prstGeom prst="ellipse">
              <a:avLst/>
            </a:prstGeom>
            <a:solidFill>
              <a:srgbClr val="FF0C03"/>
            </a:solidFill>
            <a:ln w="12700" cap="flat">
              <a:noFill/>
              <a:miter lim="400000"/>
            </a:ln>
            <a:effectLst/>
          </p:spPr>
          <p:txBody>
            <a:bodyPr wrap="square" lIns="45719" tIns="45719" rIns="45719" bIns="45719" numCol="1" anchor="ctr">
              <a:noAutofit/>
            </a:bodyPr>
            <a:lstStyle/>
            <a:p>
              <a:endParaRPr/>
            </a:p>
          </p:txBody>
        </p:sp>
        <p:sp>
          <p:nvSpPr>
            <p:cNvPr id="472" name="LINEE…"/>
            <p:cNvSpPr txBox="1"/>
            <p:nvPr/>
          </p:nvSpPr>
          <p:spPr>
            <a:xfrm>
              <a:off x="641710" y="152193"/>
              <a:ext cx="678878" cy="525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412750">
                <a:lnSpc>
                  <a:spcPct val="90000"/>
                </a:lnSpc>
                <a:defRPr sz="1500" spc="-45">
                  <a:solidFill>
                    <a:srgbClr val="FFFFFF"/>
                  </a:solidFill>
                  <a:latin typeface="+mn-lt"/>
                  <a:ea typeface="+mn-ea"/>
                  <a:cs typeface="+mn-cs"/>
                  <a:sym typeface="Helvetica"/>
                </a:defRPr>
              </a:pPr>
              <a:r>
                <a:t>LINEE</a:t>
              </a:r>
            </a:p>
            <a:p>
              <a:pPr algn="ctr" defTabSz="412750">
                <a:lnSpc>
                  <a:spcPct val="90000"/>
                </a:lnSpc>
                <a:defRPr sz="1500" spc="-45">
                  <a:solidFill>
                    <a:srgbClr val="FFFFFF"/>
                  </a:solidFill>
                  <a:latin typeface="+mn-lt"/>
                  <a:ea typeface="+mn-ea"/>
                  <a:cs typeface="+mn-cs"/>
                  <a:sym typeface="Helvetica"/>
                </a:defRPr>
              </a:pPr>
              <a:r>
                <a:t>GUIDA</a:t>
              </a:r>
            </a:p>
          </p:txBody>
        </p:sp>
      </p:grpSp>
      <p:grpSp>
        <p:nvGrpSpPr>
          <p:cNvPr id="476" name="Raggruppa"/>
          <p:cNvGrpSpPr/>
          <p:nvPr/>
        </p:nvGrpSpPr>
        <p:grpSpPr>
          <a:xfrm>
            <a:off x="5126626" y="2691216"/>
            <a:ext cx="1936900" cy="762001"/>
            <a:chOff x="0" y="0"/>
            <a:chExt cx="1936898" cy="762000"/>
          </a:xfrm>
        </p:grpSpPr>
        <p:sp>
          <p:nvSpPr>
            <p:cNvPr id="474" name="Ovale"/>
            <p:cNvSpPr/>
            <p:nvPr/>
          </p:nvSpPr>
          <p:spPr>
            <a:xfrm>
              <a:off x="0" y="0"/>
              <a:ext cx="1936899" cy="762000"/>
            </a:xfrm>
            <a:prstGeom prst="ellipse">
              <a:avLst/>
            </a:prstGeom>
            <a:solidFill>
              <a:srgbClr val="0B579C"/>
            </a:solidFill>
            <a:ln w="12700" cap="flat">
              <a:noFill/>
              <a:miter lim="400000"/>
            </a:ln>
            <a:effectLst/>
          </p:spPr>
          <p:txBody>
            <a:bodyPr wrap="square" lIns="45719" tIns="45719" rIns="45719" bIns="45719" numCol="1" anchor="ctr">
              <a:noAutofit/>
            </a:bodyPr>
            <a:lstStyle/>
            <a:p>
              <a:endParaRPr/>
            </a:p>
          </p:txBody>
        </p:sp>
        <p:sp>
          <p:nvSpPr>
            <p:cNvPr id="475" name="POSITION…"/>
            <p:cNvSpPr txBox="1"/>
            <p:nvPr/>
          </p:nvSpPr>
          <p:spPr>
            <a:xfrm>
              <a:off x="392040" y="152193"/>
              <a:ext cx="1178219" cy="525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412750">
                <a:lnSpc>
                  <a:spcPct val="90000"/>
                </a:lnSpc>
                <a:defRPr sz="1500" spc="-45">
                  <a:solidFill>
                    <a:srgbClr val="FFFFFF"/>
                  </a:solidFill>
                  <a:latin typeface="+mn-lt"/>
                  <a:ea typeface="+mn-ea"/>
                  <a:cs typeface="+mn-cs"/>
                  <a:sym typeface="Helvetica"/>
                </a:defRPr>
              </a:pPr>
              <a:r>
                <a:t>POSITION</a:t>
              </a:r>
            </a:p>
            <a:p>
              <a:pPr algn="ctr" defTabSz="412750">
                <a:lnSpc>
                  <a:spcPct val="90000"/>
                </a:lnSpc>
                <a:defRPr sz="1500" spc="-45">
                  <a:solidFill>
                    <a:srgbClr val="FFFFFF"/>
                  </a:solidFill>
                  <a:latin typeface="+mn-lt"/>
                  <a:ea typeface="+mn-ea"/>
                  <a:cs typeface="+mn-cs"/>
                  <a:sym typeface="Helvetica"/>
                </a:defRPr>
              </a:pPr>
              <a:r>
                <a:t>STATEMENT</a:t>
              </a:r>
            </a:p>
          </p:txBody>
        </p:sp>
      </p:grpSp>
      <p:grpSp>
        <p:nvGrpSpPr>
          <p:cNvPr id="479" name="Raggruppa"/>
          <p:cNvGrpSpPr/>
          <p:nvPr/>
        </p:nvGrpSpPr>
        <p:grpSpPr>
          <a:xfrm>
            <a:off x="8087276" y="2691019"/>
            <a:ext cx="1936899" cy="762395"/>
            <a:chOff x="0" y="0"/>
            <a:chExt cx="1936898" cy="762393"/>
          </a:xfrm>
        </p:grpSpPr>
        <p:sp>
          <p:nvSpPr>
            <p:cNvPr id="477" name="Ovale"/>
            <p:cNvSpPr/>
            <p:nvPr/>
          </p:nvSpPr>
          <p:spPr>
            <a:xfrm>
              <a:off x="0" y="0"/>
              <a:ext cx="1936899" cy="762394"/>
            </a:xfrm>
            <a:prstGeom prst="ellipse">
              <a:avLst/>
            </a:prstGeom>
            <a:solidFill>
              <a:srgbClr val="009623"/>
            </a:solidFill>
            <a:ln w="12700" cap="flat">
              <a:noFill/>
              <a:miter lim="400000"/>
            </a:ln>
            <a:effectLst/>
          </p:spPr>
          <p:txBody>
            <a:bodyPr wrap="square" lIns="45719" tIns="45719" rIns="45719" bIns="45719" numCol="1" anchor="ctr">
              <a:noAutofit/>
            </a:bodyPr>
            <a:lstStyle/>
            <a:p>
              <a:endParaRPr/>
            </a:p>
          </p:txBody>
        </p:sp>
        <p:sp>
          <p:nvSpPr>
            <p:cNvPr id="478" name="RACCOMANDAZIONI…"/>
            <p:cNvSpPr txBox="1"/>
            <p:nvPr/>
          </p:nvSpPr>
          <p:spPr>
            <a:xfrm>
              <a:off x="17299" y="152389"/>
              <a:ext cx="1902301" cy="525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412750">
                <a:lnSpc>
                  <a:spcPct val="90000"/>
                </a:lnSpc>
                <a:defRPr sz="1500" spc="-45">
                  <a:solidFill>
                    <a:srgbClr val="FFFFFF"/>
                  </a:solidFill>
                  <a:latin typeface="+mn-lt"/>
                  <a:ea typeface="+mn-ea"/>
                  <a:cs typeface="+mn-cs"/>
                  <a:sym typeface="Helvetica"/>
                </a:defRPr>
              </a:pPr>
              <a:r>
                <a:t>RACCOMANDAZIONI</a:t>
              </a:r>
            </a:p>
            <a:p>
              <a:pPr algn="ctr" defTabSz="412750">
                <a:lnSpc>
                  <a:spcPct val="90000"/>
                </a:lnSpc>
                <a:defRPr sz="1500" spc="-45">
                  <a:solidFill>
                    <a:srgbClr val="FFFFFF"/>
                  </a:solidFill>
                  <a:latin typeface="+mn-lt"/>
                  <a:ea typeface="+mn-ea"/>
                  <a:cs typeface="+mn-cs"/>
                  <a:sym typeface="Helvetica"/>
                </a:defRPr>
              </a:pPr>
              <a:r>
                <a:t>SOCIETARIE</a:t>
              </a:r>
            </a:p>
          </p:txBody>
        </p:sp>
      </p:grpSp>
      <p:grpSp>
        <p:nvGrpSpPr>
          <p:cNvPr id="482" name="Raggruppa"/>
          <p:cNvGrpSpPr/>
          <p:nvPr/>
        </p:nvGrpSpPr>
        <p:grpSpPr>
          <a:xfrm>
            <a:off x="2477695" y="3848871"/>
            <a:ext cx="7236610" cy="2079556"/>
            <a:chOff x="0" y="0"/>
            <a:chExt cx="7236609" cy="2079555"/>
          </a:xfrm>
        </p:grpSpPr>
        <p:sp>
          <p:nvSpPr>
            <p:cNvPr id="480" name="Freccia"/>
            <p:cNvSpPr/>
            <p:nvPr/>
          </p:nvSpPr>
          <p:spPr>
            <a:xfrm rot="5400000">
              <a:off x="3053749" y="-3053750"/>
              <a:ext cx="1129111" cy="7236611"/>
            </a:xfrm>
            <a:prstGeom prst="rightArrow">
              <a:avLst>
                <a:gd name="adj1" fmla="val 63975"/>
                <a:gd name="adj2" fmla="val 67043"/>
              </a:avLst>
            </a:prstGeom>
            <a:solidFill>
              <a:srgbClr val="D02F1E"/>
            </a:solidFill>
            <a:ln w="12700" cap="flat">
              <a:noFill/>
              <a:miter lim="400000"/>
            </a:ln>
            <a:effectLst/>
          </p:spPr>
          <p:txBody>
            <a:bodyPr wrap="square" lIns="45719" tIns="45719" rIns="45719" bIns="45719" numCol="1" anchor="ctr">
              <a:noAutofit/>
            </a:bodyPr>
            <a:lstStyle/>
            <a:p>
              <a:endParaRPr/>
            </a:p>
          </p:txBody>
        </p:sp>
        <p:sp>
          <p:nvSpPr>
            <p:cNvPr id="481" name="JOINT STATEMENT…"/>
            <p:cNvSpPr txBox="1"/>
            <p:nvPr/>
          </p:nvSpPr>
          <p:spPr>
            <a:xfrm>
              <a:off x="1653300" y="1027995"/>
              <a:ext cx="3930010" cy="10515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412750">
                <a:lnSpc>
                  <a:spcPct val="80000"/>
                </a:lnSpc>
                <a:defRPr sz="3500" spc="-104">
                  <a:solidFill>
                    <a:srgbClr val="0685FF"/>
                  </a:solidFill>
                  <a:latin typeface="+mn-lt"/>
                  <a:ea typeface="+mn-ea"/>
                  <a:cs typeface="+mn-cs"/>
                  <a:sym typeface="Helvetica"/>
                </a:defRPr>
              </a:pPr>
              <a:r>
                <a:t>JOINT STATEMENT</a:t>
              </a:r>
            </a:p>
            <a:p>
              <a:pPr algn="ctr" defTabSz="412750">
                <a:lnSpc>
                  <a:spcPct val="80000"/>
                </a:lnSpc>
                <a:defRPr sz="3500" spc="-104">
                  <a:solidFill>
                    <a:srgbClr val="0685FF"/>
                  </a:solidFill>
                  <a:latin typeface="+mn-lt"/>
                  <a:ea typeface="+mn-ea"/>
                  <a:cs typeface="+mn-cs"/>
                  <a:sym typeface="Helvetica"/>
                </a:defRPr>
              </a:pPr>
              <a:r>
                <a:t>SICOB - SIED</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5" nodeType="clickEffect">
                                  <p:stCondLst>
                                    <p:cond delay="0"/>
                                  </p:stCondLst>
                                  <p:iterate>
                                    <p:tmAbs val="0"/>
                                  </p:iterate>
                                  <p:childTnLst>
                                    <p:set>
                                      <p:cBhvr>
                                        <p:cTn id="22" fill="hold"/>
                                        <p:tgtEl>
                                          <p:spTgt spid="482"/>
                                        </p:tgtEl>
                                        <p:attrNameLst>
                                          <p:attrName>style.visibility</p:attrName>
                                        </p:attrNameLst>
                                      </p:cBhvr>
                                      <p:to>
                                        <p:strVal val="visible"/>
                                      </p:to>
                                    </p:set>
                                    <p:animEffect transition="in" filter="wipe(up)">
                                      <p:cBhvr>
                                        <p:cTn id="23" dur="10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1" animBg="1" advAuto="0"/>
      <p:bldP spid="473" grpId="2" animBg="1" advAuto="0"/>
      <p:bldP spid="476" grpId="3" animBg="1" advAuto="0"/>
      <p:bldP spid="479" grpId="4" animBg="1" advAuto="0"/>
      <p:bldP spid="482" grpId="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GRAZIE PER…"/>
          <p:cNvSpPr txBox="1"/>
          <p:nvPr/>
        </p:nvSpPr>
        <p:spPr>
          <a:xfrm>
            <a:off x="6639366" y="2377439"/>
            <a:ext cx="5273091" cy="2103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lnSpc>
                <a:spcPct val="120000"/>
              </a:lnSpc>
              <a:defRPr sz="6000" spc="-100">
                <a:solidFill>
                  <a:srgbClr val="FF0C03"/>
                </a:solidFill>
                <a:latin typeface="+mn-lt"/>
                <a:ea typeface="+mn-ea"/>
                <a:cs typeface="+mn-cs"/>
                <a:sym typeface="Helvetica"/>
              </a:defRPr>
            </a:pPr>
            <a:r>
              <a:t>GRAZIE PER</a:t>
            </a:r>
          </a:p>
          <a:p>
            <a:pPr algn="ctr">
              <a:lnSpc>
                <a:spcPct val="120000"/>
              </a:lnSpc>
              <a:defRPr sz="6000" spc="-100">
                <a:solidFill>
                  <a:srgbClr val="FF0C03"/>
                </a:solidFill>
                <a:latin typeface="+mn-lt"/>
                <a:ea typeface="+mn-ea"/>
                <a:cs typeface="+mn-cs"/>
                <a:sym typeface="Helvetica"/>
              </a:defRPr>
            </a:pPr>
            <a:r>
              <a:t>L’ATTENZIONE</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248"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249"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250"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251" name="UOC di Chirurgia Endoscopica"/>
          <p:cNvSpPr txBox="1"/>
          <p:nvPr/>
        </p:nvSpPr>
        <p:spPr>
          <a:xfrm>
            <a:off x="8321502" y="6515355"/>
            <a:ext cx="2533320"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UOC di Chirurgia Endoscopica</a:t>
            </a:r>
          </a:p>
        </p:txBody>
      </p:sp>
      <p:sp>
        <p:nvSpPr>
          <p:cNvPr id="252" name="Università di Napoli Federico II - Scuola di Medicina e Chirurgia"/>
          <p:cNvSpPr txBox="1"/>
          <p:nvPr/>
        </p:nvSpPr>
        <p:spPr>
          <a:xfrm>
            <a:off x="1667579" y="6515355"/>
            <a:ext cx="5122089"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Università di Napoli Federico II - Scuola di Medicina e Chirurgia</a:t>
            </a:r>
          </a:p>
        </p:txBody>
      </p:sp>
      <p:sp>
        <p:nvSpPr>
          <p:cNvPr id="253" name="DICHIARAZIONE DI CONFLITTO DI INTERESSI"/>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Helvetica Light"/>
                <a:ea typeface="Helvetica Light"/>
                <a:cs typeface="Helvetica Light"/>
                <a:sym typeface="Helvetica Light"/>
              </a:defRPr>
            </a:lvl1pPr>
          </a:lstStyle>
          <a:p>
            <a:r>
              <a:t>DICHIARAZIONE DI CONFLITTO DI INTERESSI</a:t>
            </a:r>
          </a:p>
        </p:txBody>
      </p:sp>
      <p:sp>
        <p:nvSpPr>
          <p:cNvPr id="254" name="NESSUN CONFLITTO DI INTERESSI…"/>
          <p:cNvSpPr txBox="1"/>
          <p:nvPr/>
        </p:nvSpPr>
        <p:spPr>
          <a:xfrm>
            <a:off x="840595" y="2834813"/>
            <a:ext cx="10621045" cy="1569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ctr" defTabSz="228600">
              <a:defRPr sz="5000">
                <a:solidFill>
                  <a:srgbClr val="FF0C03"/>
                </a:solidFill>
                <a:latin typeface="Helvetica Light"/>
                <a:ea typeface="Helvetica Light"/>
                <a:cs typeface="Helvetica Light"/>
                <a:sym typeface="Helvetica Light"/>
              </a:defRPr>
            </a:pPr>
            <a:r>
              <a:t>NESSUN CONFLITTO DI INTERESSI</a:t>
            </a:r>
          </a:p>
          <a:p>
            <a:pPr algn="ctr" defTabSz="228600">
              <a:defRPr sz="5000">
                <a:solidFill>
                  <a:srgbClr val="FF0C03"/>
                </a:solidFill>
                <a:latin typeface="Helvetica Light"/>
                <a:ea typeface="Helvetica Light"/>
                <a:cs typeface="Helvetica Light"/>
                <a:sym typeface="Helvetica Light"/>
              </a:defRPr>
            </a:pPr>
            <a:r>
              <a:t>DA DICHIARARE</a:t>
            </a:r>
          </a:p>
        </p:txBody>
      </p:sp>
      <p:sp>
        <p:nvSpPr>
          <p:cNvPr id="255"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256"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257" name="Screenshot 2024-04-28 alle 10.59.54.png" descr="Screenshot 2024-04-28 alle 10.59.54.png"/>
          <p:cNvPicPr>
            <a:picLocks noChangeAspect="1"/>
          </p:cNvPicPr>
          <p:nvPr/>
        </p:nvPicPr>
        <p:blipFill>
          <a:blip r:embed="rId4"/>
          <a:stretch>
            <a:fillRect/>
          </a:stretch>
        </p:blipFill>
        <p:spPr>
          <a:xfrm>
            <a:off x="11520545" y="-11067"/>
            <a:ext cx="671342" cy="89722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260"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261"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262"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263"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264"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265" name="ENDOSCOPIA DIGESTIVA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ENDOSCOPIA DIGESTIVA NEL PZ OBESO</a:t>
            </a:r>
          </a:p>
        </p:txBody>
      </p:sp>
      <p:grpSp>
        <p:nvGrpSpPr>
          <p:cNvPr id="268" name="Raggruppa"/>
          <p:cNvGrpSpPr/>
          <p:nvPr/>
        </p:nvGrpSpPr>
        <p:grpSpPr>
          <a:xfrm>
            <a:off x="2229395" y="2777483"/>
            <a:ext cx="3148510" cy="1303034"/>
            <a:chOff x="0" y="0"/>
            <a:chExt cx="3148508" cy="1303032"/>
          </a:xfrm>
        </p:grpSpPr>
        <p:sp>
          <p:nvSpPr>
            <p:cNvPr id="266" name="Ovale"/>
            <p:cNvSpPr/>
            <p:nvPr/>
          </p:nvSpPr>
          <p:spPr>
            <a:xfrm>
              <a:off x="0" y="0"/>
              <a:ext cx="3148509" cy="1303033"/>
            </a:xfrm>
            <a:prstGeom prst="ellipse">
              <a:avLst/>
            </a:prstGeom>
            <a:solidFill>
              <a:srgbClr val="C8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267" name="PROBLEMATICHE VARIE…"/>
            <p:cNvSpPr txBox="1"/>
            <p:nvPr/>
          </p:nvSpPr>
          <p:spPr>
            <a:xfrm>
              <a:off x="20795" y="198947"/>
              <a:ext cx="3106918" cy="9318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defTabSz="412750">
                <a:defRPr sz="2000" spc="-100">
                  <a:solidFill>
                    <a:srgbClr val="FFFFFF"/>
                  </a:solidFill>
                  <a:latin typeface="Helvetica Light"/>
                  <a:ea typeface="Helvetica Light"/>
                  <a:cs typeface="Helvetica Light"/>
                  <a:sym typeface="Helvetica Light"/>
                </a:defRPr>
              </a:pPr>
              <a:r>
                <a:t>PROBLEMATICHE VARIE</a:t>
              </a:r>
            </a:p>
            <a:p>
              <a:pPr algn="ctr" defTabSz="412750">
                <a:defRPr sz="2000" spc="-100">
                  <a:solidFill>
                    <a:srgbClr val="FFFFFF"/>
                  </a:solidFill>
                  <a:latin typeface="Helvetica Light"/>
                  <a:ea typeface="Helvetica Light"/>
                  <a:cs typeface="Helvetica Light"/>
                  <a:sym typeface="Helvetica Light"/>
                </a:defRPr>
              </a:pPr>
              <a:r>
                <a:t>DELL’ENDOSCOPIA</a:t>
              </a:r>
            </a:p>
            <a:p>
              <a:pPr algn="ctr" defTabSz="412750">
                <a:defRPr sz="2000" spc="-100">
                  <a:solidFill>
                    <a:srgbClr val="FFFFFF"/>
                  </a:solidFill>
                  <a:latin typeface="Helvetica Light"/>
                  <a:ea typeface="Helvetica Light"/>
                  <a:cs typeface="Helvetica Light"/>
                  <a:sym typeface="Helvetica Light"/>
                </a:defRPr>
              </a:pPr>
              <a:r>
                <a:t>NEL PZ OBESO</a:t>
              </a:r>
            </a:p>
          </p:txBody>
        </p:sp>
      </p:grpSp>
      <p:sp>
        <p:nvSpPr>
          <p:cNvPr id="269"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270"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271" name="Screenshot 2024-04-28 alle 10.59.54.png" descr="Screenshot 2024-04-28 alle 10.59.54.png"/>
          <p:cNvPicPr>
            <a:picLocks noChangeAspect="1"/>
          </p:cNvPicPr>
          <p:nvPr/>
        </p:nvPicPr>
        <p:blipFill>
          <a:blip r:embed="rId4"/>
          <a:stretch>
            <a:fillRect/>
          </a:stretch>
        </p:blipFill>
        <p:spPr>
          <a:xfrm>
            <a:off x="11520545" y="-11067"/>
            <a:ext cx="671342" cy="897228"/>
          </a:xfrm>
          <a:prstGeom prst="rect">
            <a:avLst/>
          </a:prstGeom>
          <a:ln w="12700">
            <a:miter lim="400000"/>
          </a:ln>
        </p:spPr>
      </p:pic>
      <p:grpSp>
        <p:nvGrpSpPr>
          <p:cNvPr id="274" name="Raggruppa"/>
          <p:cNvGrpSpPr/>
          <p:nvPr/>
        </p:nvGrpSpPr>
        <p:grpSpPr>
          <a:xfrm>
            <a:off x="6814095" y="2777483"/>
            <a:ext cx="3148510" cy="1303034"/>
            <a:chOff x="0" y="0"/>
            <a:chExt cx="3148508" cy="1303032"/>
          </a:xfrm>
        </p:grpSpPr>
        <p:sp>
          <p:nvSpPr>
            <p:cNvPr id="272" name="Ovale"/>
            <p:cNvSpPr/>
            <p:nvPr/>
          </p:nvSpPr>
          <p:spPr>
            <a:xfrm>
              <a:off x="0" y="0"/>
              <a:ext cx="3148509" cy="1303033"/>
            </a:xfrm>
            <a:prstGeom prst="ellipse">
              <a:avLst/>
            </a:prstGeom>
            <a:solidFill>
              <a:srgbClr val="C8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273" name="LA REFERTAZIONE…"/>
            <p:cNvSpPr txBox="1"/>
            <p:nvPr/>
          </p:nvSpPr>
          <p:spPr>
            <a:xfrm>
              <a:off x="20795" y="198947"/>
              <a:ext cx="3106918" cy="9318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defTabSz="412750">
                <a:defRPr sz="2000" spc="-100">
                  <a:solidFill>
                    <a:srgbClr val="FFFFFF"/>
                  </a:solidFill>
                  <a:latin typeface="Helvetica Light"/>
                  <a:ea typeface="Helvetica Light"/>
                  <a:cs typeface="Helvetica Light"/>
                  <a:sym typeface="Helvetica Light"/>
                </a:defRPr>
              </a:pPr>
              <a:r>
                <a:t>LA REFERTAZIONE</a:t>
              </a:r>
            </a:p>
            <a:p>
              <a:pPr algn="ctr" defTabSz="412750">
                <a:defRPr sz="2000" spc="-100">
                  <a:solidFill>
                    <a:srgbClr val="FFFFFF"/>
                  </a:solidFill>
                  <a:latin typeface="Helvetica Light"/>
                  <a:ea typeface="Helvetica Light"/>
                  <a:cs typeface="Helvetica Light"/>
                  <a:sym typeface="Helvetica Light"/>
                </a:defRPr>
              </a:pPr>
              <a:r>
                <a:t>DELL’ENDOSCOPIA</a:t>
              </a:r>
            </a:p>
            <a:p>
              <a:pPr algn="ctr" defTabSz="412750">
                <a:defRPr sz="2000" spc="-100">
                  <a:solidFill>
                    <a:srgbClr val="FFFFFF"/>
                  </a:solidFill>
                  <a:latin typeface="Helvetica Light"/>
                  <a:ea typeface="Helvetica Light"/>
                  <a:cs typeface="Helvetica Light"/>
                  <a:sym typeface="Helvetica Light"/>
                </a:defRPr>
              </a:pPr>
              <a:r>
                <a:t>NEL PZ OBESO</a:t>
              </a: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1" animBg="1" advAuto="0"/>
      <p:bldP spid="274"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277"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278"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279"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280"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281"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282" name="ENDOSCOPIA DIGESTIVA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ENDOSCOPIA DIGESTIVA NEL PZ OBESO</a:t>
            </a:r>
          </a:p>
        </p:txBody>
      </p:sp>
      <p:sp>
        <p:nvSpPr>
          <p:cNvPr id="283" name="Le procedure endoscopiche diagnostiche in pz obesi sono"/>
          <p:cNvSpPr txBox="1"/>
          <p:nvPr/>
        </p:nvSpPr>
        <p:spPr>
          <a:xfrm>
            <a:off x="163331" y="1860157"/>
            <a:ext cx="11611338" cy="44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Le procedure endoscopiche diagnostiche in pz obesi sono</a:t>
            </a:r>
          </a:p>
        </p:txBody>
      </p:sp>
      <p:grpSp>
        <p:nvGrpSpPr>
          <p:cNvPr id="286" name="Raggruppa"/>
          <p:cNvGrpSpPr/>
          <p:nvPr/>
        </p:nvGrpSpPr>
        <p:grpSpPr>
          <a:xfrm>
            <a:off x="2036763" y="2719971"/>
            <a:ext cx="2589908" cy="1045462"/>
            <a:chOff x="0" y="0"/>
            <a:chExt cx="2589907" cy="1045460"/>
          </a:xfrm>
        </p:grpSpPr>
        <p:sp>
          <p:nvSpPr>
            <p:cNvPr id="284" name="Ovale"/>
            <p:cNvSpPr/>
            <p:nvPr/>
          </p:nvSpPr>
          <p:spPr>
            <a:xfrm>
              <a:off x="-1" y="-1"/>
              <a:ext cx="2589909" cy="1045462"/>
            </a:xfrm>
            <a:prstGeom prst="ellipse">
              <a:avLst/>
            </a:prstGeom>
            <a:solidFill>
              <a:srgbClr val="C8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285" name="PROCEDURE TECNICAMENTE ORDINARIE"/>
            <p:cNvSpPr txBox="1"/>
            <p:nvPr/>
          </p:nvSpPr>
          <p:spPr>
            <a:xfrm>
              <a:off x="17106" y="34989"/>
              <a:ext cx="2555695" cy="8992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defTabSz="412750">
                <a:defRPr sz="1600" spc="-80">
                  <a:solidFill>
                    <a:srgbClr val="FFFFFF"/>
                  </a:solidFill>
                  <a:latin typeface="Helvetica Light"/>
                  <a:ea typeface="Helvetica Light"/>
                  <a:cs typeface="Helvetica Light"/>
                  <a:sym typeface="Helvetica Light"/>
                </a:defRPr>
              </a:lvl1pPr>
            </a:lstStyle>
            <a:p>
              <a:r>
                <a:t>PROCEDURE TECNICAMENTE ORDINARIE</a:t>
              </a:r>
            </a:p>
          </p:txBody>
        </p:sp>
      </p:grpSp>
      <p:sp>
        <p:nvSpPr>
          <p:cNvPr id="287"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288"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289"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grpSp>
        <p:nvGrpSpPr>
          <p:cNvPr id="292" name="Raggruppa"/>
          <p:cNvGrpSpPr/>
          <p:nvPr/>
        </p:nvGrpSpPr>
        <p:grpSpPr>
          <a:xfrm>
            <a:off x="7523164" y="2719971"/>
            <a:ext cx="2589908" cy="1045462"/>
            <a:chOff x="0" y="0"/>
            <a:chExt cx="2589907" cy="1045460"/>
          </a:xfrm>
        </p:grpSpPr>
        <p:sp>
          <p:nvSpPr>
            <p:cNvPr id="290" name="Ovale"/>
            <p:cNvSpPr/>
            <p:nvPr/>
          </p:nvSpPr>
          <p:spPr>
            <a:xfrm>
              <a:off x="-1" y="-1"/>
              <a:ext cx="2589909" cy="1045462"/>
            </a:xfrm>
            <a:prstGeom prst="ellipse">
              <a:avLst/>
            </a:prstGeom>
            <a:solidFill>
              <a:srgbClr val="C8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291" name="IL PZ OBESO É UN PZ NON ORDINARIO"/>
            <p:cNvSpPr txBox="1"/>
            <p:nvPr/>
          </p:nvSpPr>
          <p:spPr>
            <a:xfrm>
              <a:off x="238463" y="24323"/>
              <a:ext cx="2112981" cy="996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defTabSz="412750">
                <a:defRPr sz="1600" spc="-80">
                  <a:solidFill>
                    <a:srgbClr val="FFFFFF"/>
                  </a:solidFill>
                  <a:latin typeface="Helvetica Light"/>
                  <a:ea typeface="Helvetica Light"/>
                  <a:cs typeface="Helvetica Light"/>
                  <a:sym typeface="Helvetica Light"/>
                </a:defRPr>
              </a:lvl1pPr>
            </a:lstStyle>
            <a:p>
              <a:r>
                <a:t>IL PZ OBESO É UN PZ NON ORDINARIO</a:t>
              </a:r>
            </a:p>
          </p:txBody>
        </p:sp>
      </p:grpSp>
      <p:sp>
        <p:nvSpPr>
          <p:cNvPr id="293" name="MA"/>
          <p:cNvSpPr txBox="1"/>
          <p:nvPr/>
        </p:nvSpPr>
        <p:spPr>
          <a:xfrm>
            <a:off x="5678170" y="2888630"/>
            <a:ext cx="83566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12750">
              <a:lnSpc>
                <a:spcPct val="130000"/>
              </a:lnSpc>
              <a:defRPr sz="4000" spc="-119">
                <a:solidFill>
                  <a:srgbClr val="0685FF"/>
                </a:solidFill>
                <a:latin typeface="+mn-lt"/>
                <a:ea typeface="+mn-ea"/>
                <a:cs typeface="+mn-cs"/>
                <a:sym typeface="Helvetica"/>
              </a:defRPr>
            </a:lvl1pPr>
          </a:lstStyle>
          <a:p>
            <a:r>
              <a:t>MA</a:t>
            </a:r>
          </a:p>
        </p:txBody>
      </p:sp>
      <p:grpSp>
        <p:nvGrpSpPr>
          <p:cNvPr id="296" name="Raggruppa"/>
          <p:cNvGrpSpPr/>
          <p:nvPr/>
        </p:nvGrpSpPr>
        <p:grpSpPr>
          <a:xfrm>
            <a:off x="7035037" y="3734571"/>
            <a:ext cx="1687831" cy="2336096"/>
            <a:chOff x="601471" y="0"/>
            <a:chExt cx="1687830" cy="2336095"/>
          </a:xfrm>
        </p:grpSpPr>
        <p:sp>
          <p:nvSpPr>
            <p:cNvPr id="294" name="Freccia"/>
            <p:cNvSpPr/>
            <p:nvPr/>
          </p:nvSpPr>
          <p:spPr>
            <a:xfrm rot="5400000">
              <a:off x="454746" y="146725"/>
              <a:ext cx="1129112" cy="835661"/>
            </a:xfrm>
            <a:prstGeom prst="rightArrow">
              <a:avLst>
                <a:gd name="adj1" fmla="val 35274"/>
                <a:gd name="adj2" fmla="val 85379"/>
              </a:avLst>
            </a:prstGeom>
            <a:solidFill>
              <a:srgbClr val="D02F1E"/>
            </a:solidFill>
            <a:ln w="12700" cap="flat">
              <a:noFill/>
              <a:miter lim="400000"/>
            </a:ln>
            <a:effectLst/>
          </p:spPr>
          <p:txBody>
            <a:bodyPr wrap="square" lIns="45719" tIns="45719" rIns="45719" bIns="45719" numCol="1" anchor="ctr">
              <a:noAutofit/>
            </a:bodyPr>
            <a:lstStyle/>
            <a:p>
              <a:endParaRPr/>
            </a:p>
          </p:txBody>
        </p:sp>
        <p:sp>
          <p:nvSpPr>
            <p:cNvPr id="295" name="PROBLEMI DI…"/>
            <p:cNvSpPr/>
            <p:nvPr/>
          </p:nvSpPr>
          <p:spPr>
            <a:xfrm>
              <a:off x="1019302" y="106609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412750">
                <a:defRPr sz="1600" spc="-48">
                  <a:solidFill>
                    <a:srgbClr val="0685FF"/>
                  </a:solidFill>
                  <a:latin typeface="+mn-lt"/>
                  <a:ea typeface="+mn-ea"/>
                  <a:cs typeface="+mn-cs"/>
                  <a:sym typeface="Helvetica"/>
                </a:defRPr>
              </a:pPr>
              <a:r>
                <a:t>PROBLEMI DI</a:t>
              </a:r>
            </a:p>
            <a:p>
              <a:pPr algn="ctr" defTabSz="412750">
                <a:defRPr sz="1600" spc="-48">
                  <a:solidFill>
                    <a:srgbClr val="0685FF"/>
                  </a:solidFill>
                  <a:latin typeface="+mn-lt"/>
                  <a:ea typeface="+mn-ea"/>
                  <a:cs typeface="+mn-cs"/>
                  <a:sym typeface="Helvetica"/>
                </a:defRPr>
              </a:pPr>
              <a:r>
                <a:t>ARREDI,STRUMENTI</a:t>
              </a:r>
            </a:p>
            <a:p>
              <a:pPr algn="ctr" defTabSz="412750">
                <a:defRPr sz="1600" spc="-48">
                  <a:solidFill>
                    <a:srgbClr val="0685FF"/>
                  </a:solidFill>
                  <a:latin typeface="+mn-lt"/>
                  <a:ea typeface="+mn-ea"/>
                  <a:cs typeface="+mn-cs"/>
                  <a:sym typeface="Helvetica"/>
                </a:defRPr>
              </a:pPr>
              <a:r>
                <a:t>E INFRASTRUTTURE</a:t>
              </a:r>
            </a:p>
          </p:txBody>
        </p:sp>
      </p:grpSp>
      <p:grpSp>
        <p:nvGrpSpPr>
          <p:cNvPr id="299" name="Raggruppa"/>
          <p:cNvGrpSpPr/>
          <p:nvPr/>
        </p:nvGrpSpPr>
        <p:grpSpPr>
          <a:xfrm>
            <a:off x="9765537" y="3734571"/>
            <a:ext cx="1687831" cy="2336096"/>
            <a:chOff x="584604" y="0"/>
            <a:chExt cx="1687830" cy="2336095"/>
          </a:xfrm>
        </p:grpSpPr>
        <p:sp>
          <p:nvSpPr>
            <p:cNvPr id="297" name="Freccia"/>
            <p:cNvSpPr/>
            <p:nvPr/>
          </p:nvSpPr>
          <p:spPr>
            <a:xfrm rot="5400000">
              <a:off x="437879" y="146725"/>
              <a:ext cx="1129112" cy="835661"/>
            </a:xfrm>
            <a:prstGeom prst="rightArrow">
              <a:avLst>
                <a:gd name="adj1" fmla="val 35274"/>
                <a:gd name="adj2" fmla="val 85379"/>
              </a:avLst>
            </a:prstGeom>
            <a:solidFill>
              <a:srgbClr val="D02F1E"/>
            </a:solidFill>
            <a:ln w="12700" cap="flat">
              <a:noFill/>
              <a:miter lim="400000"/>
            </a:ln>
            <a:effectLst/>
          </p:spPr>
          <p:txBody>
            <a:bodyPr wrap="square" lIns="45719" tIns="45719" rIns="45719" bIns="45719" numCol="1" anchor="ctr">
              <a:noAutofit/>
            </a:bodyPr>
            <a:lstStyle/>
            <a:p>
              <a:endParaRPr/>
            </a:p>
          </p:txBody>
        </p:sp>
        <p:sp>
          <p:nvSpPr>
            <p:cNvPr id="298" name="PROBLEMI DI…"/>
            <p:cNvSpPr/>
            <p:nvPr/>
          </p:nvSpPr>
          <p:spPr>
            <a:xfrm>
              <a:off x="1002434" y="106609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412750">
                <a:defRPr sz="1600" spc="-48">
                  <a:solidFill>
                    <a:srgbClr val="0685FF"/>
                  </a:solidFill>
                  <a:latin typeface="+mn-lt"/>
                  <a:ea typeface="+mn-ea"/>
                  <a:cs typeface="+mn-cs"/>
                  <a:sym typeface="Helvetica"/>
                </a:defRPr>
              </a:pPr>
              <a:r>
                <a:t>PROBLEMI DI</a:t>
              </a:r>
            </a:p>
            <a:p>
              <a:pPr algn="ctr" defTabSz="412750">
                <a:defRPr sz="1600" spc="-48">
                  <a:solidFill>
                    <a:srgbClr val="0685FF"/>
                  </a:solidFill>
                  <a:latin typeface="+mn-lt"/>
                  <a:ea typeface="+mn-ea"/>
                  <a:cs typeface="+mn-cs"/>
                  <a:sym typeface="Helvetica"/>
                </a:defRPr>
              </a:pPr>
              <a:r>
                <a:t>ORGANIZZAZIONE E</a:t>
              </a:r>
            </a:p>
            <a:p>
              <a:pPr algn="ctr" defTabSz="412750">
                <a:defRPr sz="1600" spc="-48">
                  <a:solidFill>
                    <a:srgbClr val="0685FF"/>
                  </a:solidFill>
                  <a:latin typeface="+mn-lt"/>
                  <a:ea typeface="+mn-ea"/>
                  <a:cs typeface="+mn-cs"/>
                  <a:sym typeface="Helvetica"/>
                </a:defRPr>
              </a:pPr>
              <a:r>
                <a:t>SVOLGIMENTO</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2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4" nodeType="clickEffect">
                                  <p:stCondLst>
                                    <p:cond delay="0"/>
                                  </p:stCondLst>
                                  <p:iterate>
                                    <p:tmAbs val="0"/>
                                  </p:iterate>
                                  <p:childTnLst>
                                    <p:set>
                                      <p:cBhvr>
                                        <p:cTn id="21" fill="hold"/>
                                        <p:tgtEl>
                                          <p:spTgt spid="29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5" nodeType="clickEffect">
                                  <p:stCondLst>
                                    <p:cond delay="0"/>
                                  </p:stCondLst>
                                  <p:iterate>
                                    <p:tmAbs val="0"/>
                                  </p:iterate>
                                  <p:childTnLst>
                                    <p:set>
                                      <p:cBhvr>
                                        <p:cTn id="25" fill="hold"/>
                                        <p:tgtEl>
                                          <p:spTgt spid="296"/>
                                        </p:tgtEl>
                                        <p:attrNameLst>
                                          <p:attrName>style.visibility</p:attrName>
                                        </p:attrNameLst>
                                      </p:cBhvr>
                                      <p:to>
                                        <p:strVal val="visible"/>
                                      </p:to>
                                    </p:set>
                                    <p:animEffect transition="in" filter="wipe(up)">
                                      <p:cBhvr>
                                        <p:cTn id="26" dur="1000"/>
                                        <p:tgtEl>
                                          <p:spTgt spid="29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6" nodeType="clickEffect">
                                  <p:stCondLst>
                                    <p:cond delay="0"/>
                                  </p:stCondLst>
                                  <p:iterate>
                                    <p:tmAbs val="0"/>
                                  </p:iterate>
                                  <p:childTnLst>
                                    <p:set>
                                      <p:cBhvr>
                                        <p:cTn id="30" fill="hold"/>
                                        <p:tgtEl>
                                          <p:spTgt spid="299"/>
                                        </p:tgtEl>
                                        <p:attrNameLst>
                                          <p:attrName>style.visibility</p:attrName>
                                        </p:attrNameLst>
                                      </p:cBhvr>
                                      <p:to>
                                        <p:strVal val="visible"/>
                                      </p:to>
                                    </p:set>
                                    <p:animEffect transition="in" filter="wipe(up)">
                                      <p:cBhvr>
                                        <p:cTn id="31"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1" build="p" bldLvl="5" animBg="1" advAuto="0"/>
      <p:bldP spid="286" grpId="2" animBg="1" advAuto="0"/>
      <p:bldP spid="292" grpId="4" animBg="1" advAuto="0"/>
      <p:bldP spid="293" grpId="3" animBg="1" advAuto="0"/>
      <p:bldP spid="296" grpId="5" animBg="1" advAuto="0"/>
      <p:bldP spid="299"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302"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303"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304"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305"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306"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307" name="ENDOSCOPIA DIGESTIVA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ENDOSCOPIA DIGESTIVA NEL PZ OBESO</a:t>
            </a:r>
          </a:p>
        </p:txBody>
      </p:sp>
      <p:sp>
        <p:nvSpPr>
          <p:cNvPr id="308"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09"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310" name="Screenshot 2024-04-28 alle 10.59.54.png" descr="Screenshot 2024-04-28 alle 10.59.54.png"/>
          <p:cNvPicPr>
            <a:picLocks noChangeAspect="1"/>
          </p:cNvPicPr>
          <p:nvPr/>
        </p:nvPicPr>
        <p:blipFill>
          <a:blip r:embed="rId4"/>
          <a:stretch>
            <a:fillRect/>
          </a:stretch>
        </p:blipFill>
        <p:spPr>
          <a:xfrm>
            <a:off x="11520545" y="-11067"/>
            <a:ext cx="671342" cy="897228"/>
          </a:xfrm>
          <a:prstGeom prst="rect">
            <a:avLst/>
          </a:prstGeom>
          <a:ln w="12700">
            <a:miter lim="400000"/>
          </a:ln>
        </p:spPr>
      </p:pic>
      <p:pic>
        <p:nvPicPr>
          <p:cNvPr id="311" name="Screenshot 2024-05-04 alle 13.34.31.png" descr="Screenshot 2024-05-04 alle 13.34.31.png"/>
          <p:cNvPicPr>
            <a:picLocks noChangeAspect="1"/>
          </p:cNvPicPr>
          <p:nvPr/>
        </p:nvPicPr>
        <p:blipFill>
          <a:blip r:embed="rId5"/>
          <a:stretch>
            <a:fillRect/>
          </a:stretch>
        </p:blipFill>
        <p:spPr>
          <a:xfrm>
            <a:off x="2453819" y="2016220"/>
            <a:ext cx="7284362" cy="1915667"/>
          </a:xfrm>
          <a:prstGeom prst="rect">
            <a:avLst/>
          </a:prstGeom>
          <a:ln w="12700">
            <a:miter lim="400000"/>
          </a:ln>
        </p:spPr>
      </p:pic>
      <p:sp>
        <p:nvSpPr>
          <p:cNvPr id="312" name="… Obese patients present many unique challenges to the endoscopist. Special consideration should be given to these patients, and endoscopists need to be aware of the additional challenges that may be present while performing endoscopic procedures on obes"/>
          <p:cNvSpPr txBox="1"/>
          <p:nvPr/>
        </p:nvSpPr>
        <p:spPr>
          <a:xfrm>
            <a:off x="1077462" y="4253056"/>
            <a:ext cx="9994911" cy="1596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500" i="1"/>
            </a:lvl1pPr>
          </a:lstStyle>
          <a:p>
            <a:r>
              <a:t>… Obese patients present many unique challenges to the endoscopist. Special consideration should be given to these patients, and endoscopists need to be aware of the additional challenges that may be present while performing endoscopic procedures on obese patients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315"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316"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317"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318"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319"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320" name="ENDOSCOPIA DIGESTIVA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ENDOSCOPIA DIGESTIVA NEL PZ OBESO</a:t>
            </a:r>
          </a:p>
        </p:txBody>
      </p:sp>
      <p:sp>
        <p:nvSpPr>
          <p:cNvPr id="321" name="Problemi di arredi…"/>
          <p:cNvSpPr txBox="1"/>
          <p:nvPr/>
        </p:nvSpPr>
        <p:spPr>
          <a:xfrm>
            <a:off x="163331" y="1860157"/>
            <a:ext cx="11611338" cy="3995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Problemi di arredi</a:t>
            </a:r>
          </a:p>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arredi ordinari spesso insufficienti (sedute,  step)</a:t>
            </a:r>
          </a:p>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a:t>
            </a:r>
            <a:r>
              <a:rPr spc="-25"/>
              <a:t>arredi tecnici devono essere dedicati (lettino endoscopico, ferma-pz sul lettino)</a:t>
            </a:r>
          </a:p>
          <a:p>
            <a:pPr marL="419099" lvl="1" indent="-355599" algn="just" defTabSz="1643062">
              <a:spcBef>
                <a:spcPts val="2000"/>
              </a:spcBef>
              <a:buSzPct val="95000"/>
              <a:buBlip>
                <a:blip r:embed="rId4"/>
              </a:buBlip>
              <a:defRPr sz="2500">
                <a:solidFill>
                  <a:srgbClr val="0B579C"/>
                </a:solidFill>
                <a:latin typeface="Helvetica Light"/>
                <a:ea typeface="Helvetica Light"/>
                <a:cs typeface="Helvetica Light"/>
                <a:sym typeface="Helvetica Light"/>
              </a:defRPr>
            </a:pPr>
            <a:r>
              <a:t> Problemi di strumentario/accessori</a:t>
            </a:r>
          </a:p>
          <a:p>
            <a:pPr marL="1500187" lvl="1" indent="-1436687" algn="just" defTabSz="1643062">
              <a:spcBef>
                <a:spcPts val="500"/>
              </a:spcBef>
              <a:defRPr sz="2500" spc="-50">
                <a:solidFill>
                  <a:srgbClr val="FF0C03"/>
                </a:solidFill>
                <a:latin typeface="Helvetica Light"/>
                <a:ea typeface="Helvetica Light"/>
                <a:cs typeface="Helvetica Light"/>
                <a:sym typeface="Helvetica Light"/>
              </a:defRPr>
            </a:pPr>
            <a:r>
              <a:t>- anestesiologici (O</a:t>
            </a:r>
            <a:r>
              <a:rPr sz="1800" spc="-36"/>
              <a:t>2</a:t>
            </a:r>
            <a:r>
              <a:t>, aspirazione, monitor, pulsossimetro, capnografo, vai e vieni)</a:t>
            </a:r>
          </a:p>
          <a:p>
            <a:pPr marL="1500187" lvl="1" indent="-1436687" algn="just" defTabSz="1643062">
              <a:spcBef>
                <a:spcPts val="500"/>
              </a:spcBef>
              <a:defRPr sz="2500" spc="-75">
                <a:solidFill>
                  <a:srgbClr val="FF0C03"/>
                </a:solidFill>
                <a:latin typeface="Helvetica Light"/>
                <a:ea typeface="Helvetica Light"/>
                <a:cs typeface="Helvetica Light"/>
                <a:sym typeface="Helvetica Light"/>
              </a:defRPr>
            </a:pPr>
            <a:r>
              <a:t>- dedicati (boccagli con abbassalingua, sonda pulsossimetrica adesiva)</a:t>
            </a:r>
          </a:p>
          <a:p>
            <a:pPr marL="419099" lvl="1" indent="-355599" algn="just" defTabSz="1643062">
              <a:spcBef>
                <a:spcPts val="2000"/>
              </a:spcBef>
              <a:buSzPct val="95000"/>
              <a:buBlip>
                <a:blip r:embed="rId4"/>
              </a:buBlip>
              <a:defRPr sz="2500">
                <a:solidFill>
                  <a:srgbClr val="0B579C"/>
                </a:solidFill>
                <a:latin typeface="Helvetica Light"/>
                <a:ea typeface="Helvetica Light"/>
                <a:cs typeface="Helvetica Light"/>
                <a:sym typeface="Helvetica Light"/>
              </a:defRPr>
            </a:pPr>
            <a:r>
              <a:t> Problemi di infrastrutture</a:t>
            </a:r>
          </a:p>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sale endoscopiche di idonea quadratura per ospitare quanto serve</a:t>
            </a:r>
          </a:p>
        </p:txBody>
      </p:sp>
      <p:sp>
        <p:nvSpPr>
          <p:cNvPr id="322"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23"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324"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sp>
        <p:nvSpPr>
          <p:cNvPr id="325" name="R Satawa Jr  Gastrointest Endosc 2017"/>
          <p:cNvSpPr txBox="1"/>
          <p:nvPr/>
        </p:nvSpPr>
        <p:spPr>
          <a:xfrm>
            <a:off x="8621236" y="5923279"/>
            <a:ext cx="3425318"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1500187" lvl="1" indent="-1500187" algn="just" defTabSz="1643062">
              <a:defRPr sz="1500" i="1">
                <a:solidFill>
                  <a:srgbClr val="0B579C"/>
                </a:solidFill>
                <a:latin typeface="Helvetica Light"/>
                <a:ea typeface="Helvetica Light"/>
                <a:cs typeface="Helvetica Light"/>
                <a:sym typeface="Helvetica Light"/>
              </a:defRPr>
            </a:pPr>
            <a:r>
              <a:t>R Satawa Jr  Gastrointest Endosc 2017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2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2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2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2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328"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329"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330"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331"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332"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333" name="ENDOSCOPIA DIGESTIVA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ENDOSCOPIA DIGESTIVA NEL PZ OBESO</a:t>
            </a:r>
          </a:p>
        </p:txBody>
      </p:sp>
      <p:sp>
        <p:nvSpPr>
          <p:cNvPr id="334" name="Problemi di organizzazione e svolgimento della EGDS"/>
          <p:cNvSpPr txBox="1"/>
          <p:nvPr/>
        </p:nvSpPr>
        <p:spPr>
          <a:xfrm>
            <a:off x="163331" y="1860157"/>
            <a:ext cx="11611338" cy="44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Problemi di organizzazione e svolgimento della EGDS</a:t>
            </a:r>
          </a:p>
        </p:txBody>
      </p:sp>
      <p:sp>
        <p:nvSpPr>
          <p:cNvPr id="335"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36"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337"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sp>
        <p:nvSpPr>
          <p:cNvPr id="338" name="R Satawa Jr  Gastrointest Endosc 2017"/>
          <p:cNvSpPr txBox="1"/>
          <p:nvPr/>
        </p:nvSpPr>
        <p:spPr>
          <a:xfrm>
            <a:off x="8621236" y="5923279"/>
            <a:ext cx="3425318"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1500187" lvl="1" indent="-1500187" algn="just" defTabSz="1643062">
              <a:defRPr sz="1500" i="1">
                <a:solidFill>
                  <a:srgbClr val="0B579C"/>
                </a:solidFill>
                <a:latin typeface="Helvetica Light"/>
                <a:ea typeface="Helvetica Light"/>
                <a:cs typeface="Helvetica Light"/>
                <a:sym typeface="Helvetica Light"/>
              </a:defRPr>
            </a:pPr>
            <a:r>
              <a:t>R Satawa Jr  Gastrointest Endosc 2017</a:t>
            </a:r>
          </a:p>
        </p:txBody>
      </p:sp>
      <p:grpSp>
        <p:nvGrpSpPr>
          <p:cNvPr id="341" name="Raggruppa"/>
          <p:cNvGrpSpPr/>
          <p:nvPr/>
        </p:nvGrpSpPr>
        <p:grpSpPr>
          <a:xfrm>
            <a:off x="295164" y="2738701"/>
            <a:ext cx="2497485" cy="1124142"/>
            <a:chOff x="0" y="0"/>
            <a:chExt cx="2497484" cy="1124140"/>
          </a:xfrm>
        </p:grpSpPr>
        <p:sp>
          <p:nvSpPr>
            <p:cNvPr id="339" name="Ovale"/>
            <p:cNvSpPr/>
            <p:nvPr/>
          </p:nvSpPr>
          <p:spPr>
            <a:xfrm>
              <a:off x="0" y="0"/>
              <a:ext cx="2497485" cy="1124141"/>
            </a:xfrm>
            <a:prstGeom prst="ellipse">
              <a:avLst/>
            </a:prstGeom>
            <a:solidFill>
              <a:srgbClr val="C9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40" name="ANATOMIA…"/>
            <p:cNvSpPr txBox="1"/>
            <p:nvPr/>
          </p:nvSpPr>
          <p:spPr>
            <a:xfrm>
              <a:off x="470638" y="104870"/>
              <a:ext cx="1556208" cy="914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ANATOMIA</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MACROGLOSSIA</a:t>
              </a:r>
            </a:p>
            <a:p>
              <a:pPr algn="ctr" defTabSz="412750">
                <a:defRPr sz="1600" spc="-80">
                  <a:solidFill>
                    <a:srgbClr val="FFFFFF"/>
                  </a:solidFill>
                  <a:latin typeface="Helvetica Light"/>
                  <a:ea typeface="Helvetica Light"/>
                  <a:cs typeface="Helvetica Light"/>
                  <a:sym typeface="Helvetica Light"/>
                </a:defRPr>
              </a:pPr>
              <a:r>
                <a:t>BASI IPOMOBILI</a:t>
              </a:r>
            </a:p>
          </p:txBody>
        </p:sp>
      </p:grpSp>
      <p:grpSp>
        <p:nvGrpSpPr>
          <p:cNvPr id="344" name="Raggruppa"/>
          <p:cNvGrpSpPr/>
          <p:nvPr/>
        </p:nvGrpSpPr>
        <p:grpSpPr>
          <a:xfrm>
            <a:off x="295164" y="4097601"/>
            <a:ext cx="2497485" cy="1124142"/>
            <a:chOff x="0" y="0"/>
            <a:chExt cx="2497484" cy="1124140"/>
          </a:xfrm>
        </p:grpSpPr>
        <p:sp>
          <p:nvSpPr>
            <p:cNvPr id="342" name="Ovale"/>
            <p:cNvSpPr/>
            <p:nvPr/>
          </p:nvSpPr>
          <p:spPr>
            <a:xfrm>
              <a:off x="0" y="0"/>
              <a:ext cx="2497485" cy="1124141"/>
            </a:xfrm>
            <a:prstGeom prst="ellipse">
              <a:avLst/>
            </a:prstGeom>
            <a:solidFill>
              <a:srgbClr val="C9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43" name="TECNICAMENTE…"/>
            <p:cNvSpPr txBox="1"/>
            <p:nvPr/>
          </p:nvSpPr>
          <p:spPr>
            <a:xfrm>
              <a:off x="281053" y="104870"/>
              <a:ext cx="1935379" cy="914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TECNICAMENTE</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EGDS IN PZ OBESO É</a:t>
              </a:r>
            </a:p>
            <a:p>
              <a:pPr algn="ctr" defTabSz="412750">
                <a:defRPr sz="1600" spc="-80">
                  <a:solidFill>
                    <a:srgbClr val="FFFFFF"/>
                  </a:solidFill>
                  <a:latin typeface="Helvetica Light"/>
                  <a:ea typeface="Helvetica Light"/>
                  <a:cs typeface="Helvetica Light"/>
                  <a:sym typeface="Helvetica Light"/>
                </a:defRPr>
              </a:pPr>
              <a:r>
                <a:t>PROCEDURA LUNGA</a:t>
              </a:r>
            </a:p>
          </p:txBody>
        </p:sp>
      </p:grpSp>
      <p:grpSp>
        <p:nvGrpSpPr>
          <p:cNvPr id="349" name="Raggruppa"/>
          <p:cNvGrpSpPr/>
          <p:nvPr/>
        </p:nvGrpSpPr>
        <p:grpSpPr>
          <a:xfrm>
            <a:off x="2891208" y="3305394"/>
            <a:ext cx="8904028" cy="1311556"/>
            <a:chOff x="0" y="0"/>
            <a:chExt cx="8904027" cy="1311555"/>
          </a:xfrm>
        </p:grpSpPr>
        <p:grpSp>
          <p:nvGrpSpPr>
            <p:cNvPr id="347" name="Raggruppa"/>
            <p:cNvGrpSpPr/>
            <p:nvPr/>
          </p:nvGrpSpPr>
          <p:grpSpPr>
            <a:xfrm>
              <a:off x="6406542" y="73793"/>
              <a:ext cx="2497486" cy="1124141"/>
              <a:chOff x="0" y="0"/>
              <a:chExt cx="2497484" cy="1124140"/>
            </a:xfrm>
          </p:grpSpPr>
          <p:sp>
            <p:nvSpPr>
              <p:cNvPr id="345" name="Ovale"/>
              <p:cNvSpPr/>
              <p:nvPr/>
            </p:nvSpPr>
            <p:spPr>
              <a:xfrm>
                <a:off x="0" y="0"/>
                <a:ext cx="2497485" cy="1124141"/>
              </a:xfrm>
              <a:prstGeom prst="ellipse">
                <a:avLst/>
              </a:prstGeom>
              <a:solidFill>
                <a:srgbClr val="0B579C"/>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46" name="INDISPENSABILE…"/>
              <p:cNvSpPr txBox="1"/>
              <p:nvPr/>
            </p:nvSpPr>
            <p:spPr>
              <a:xfrm>
                <a:off x="296877" y="104870"/>
                <a:ext cx="1903731" cy="914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INDISPENSABILE</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SUPPORTO</a:t>
                </a:r>
              </a:p>
              <a:p>
                <a:pPr algn="ctr" defTabSz="412750">
                  <a:defRPr sz="1600" spc="-80">
                    <a:solidFill>
                      <a:srgbClr val="FFFFFF"/>
                    </a:solidFill>
                    <a:latin typeface="Helvetica Light"/>
                    <a:ea typeface="Helvetica Light"/>
                    <a:cs typeface="Helvetica Light"/>
                    <a:sym typeface="Helvetica Light"/>
                  </a:defRPr>
                </a:pPr>
                <a:r>
                  <a:t>ANESTESIOLOGICO</a:t>
                </a:r>
              </a:p>
            </p:txBody>
          </p:sp>
        </p:grpSp>
        <p:sp>
          <p:nvSpPr>
            <p:cNvPr id="348" name="Freccia"/>
            <p:cNvSpPr/>
            <p:nvPr/>
          </p:nvSpPr>
          <p:spPr>
            <a:xfrm>
              <a:off x="0" y="0"/>
              <a:ext cx="6291634" cy="1311556"/>
            </a:xfrm>
            <a:prstGeom prst="rightArrow">
              <a:avLst>
                <a:gd name="adj1" fmla="val 32000"/>
                <a:gd name="adj2" fmla="val 33826"/>
              </a:avLst>
            </a:prstGeom>
            <a:gradFill flip="none" rotWithShape="1">
              <a:gsLst>
                <a:gs pos="0">
                  <a:srgbClr val="0066C1"/>
                </a:gs>
                <a:gs pos="100000">
                  <a:srgbClr val="094593"/>
                </a:gs>
              </a:gsLst>
              <a:lin ang="5400000" scaled="0"/>
            </a:gradFill>
            <a:ln w="3175" cap="flat">
              <a:noFill/>
              <a:miter lim="400000"/>
            </a:ln>
            <a:effectLst/>
          </p:spPr>
          <p:txBody>
            <a:bodyPr wrap="square" lIns="25400" tIns="25400" rIns="25400" bIns="25400" numCol="1" anchor="ctr">
              <a:noAutofit/>
            </a:bodyPr>
            <a:lstStyle/>
            <a:p>
              <a:pPr algn="ctr" defTabSz="412750">
                <a:defRPr sz="16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grpSp>
      <p:grpSp>
        <p:nvGrpSpPr>
          <p:cNvPr id="354" name="Raggruppa"/>
          <p:cNvGrpSpPr/>
          <p:nvPr/>
        </p:nvGrpSpPr>
        <p:grpSpPr>
          <a:xfrm>
            <a:off x="2905592" y="4097601"/>
            <a:ext cx="3135685" cy="1832071"/>
            <a:chOff x="0" y="15779"/>
            <a:chExt cx="3135683" cy="1832070"/>
          </a:xfrm>
        </p:grpSpPr>
        <p:sp>
          <p:nvSpPr>
            <p:cNvPr id="350" name="Freccia"/>
            <p:cNvSpPr/>
            <p:nvPr/>
          </p:nvSpPr>
          <p:spPr>
            <a:xfrm>
              <a:off x="0" y="137972"/>
              <a:ext cx="3135684" cy="879756"/>
            </a:xfrm>
            <a:prstGeom prst="rightArrow">
              <a:avLst>
                <a:gd name="adj1" fmla="val 55842"/>
                <a:gd name="adj2" fmla="val 49346"/>
              </a:avLst>
            </a:prstGeom>
            <a:gradFill flip="none" rotWithShape="1">
              <a:gsLst>
                <a:gs pos="0">
                  <a:srgbClr val="0066C1"/>
                </a:gs>
                <a:gs pos="100000">
                  <a:srgbClr val="094593"/>
                </a:gs>
              </a:gsLst>
              <a:lin ang="5400000" scaled="0"/>
            </a:gradFill>
            <a:ln w="3175" cap="flat">
              <a:noFill/>
              <a:miter lim="400000"/>
            </a:ln>
            <a:effectLst/>
          </p:spPr>
          <p:txBody>
            <a:bodyPr wrap="square" lIns="25400" tIns="25400" rIns="25400" bIns="25400" numCol="1" anchor="ctr">
              <a:noAutofit/>
            </a:bodyPr>
            <a:lstStyle/>
            <a:p>
              <a:pPr algn="ctr" defTabSz="412750">
                <a:defRPr sz="16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grpSp>
          <p:nvGrpSpPr>
            <p:cNvPr id="353" name="Raggruppa"/>
            <p:cNvGrpSpPr/>
            <p:nvPr/>
          </p:nvGrpSpPr>
          <p:grpSpPr>
            <a:xfrm>
              <a:off x="170871" y="15779"/>
              <a:ext cx="2518743" cy="1832072"/>
              <a:chOff x="0" y="15779"/>
              <a:chExt cx="2518742" cy="1832070"/>
            </a:xfrm>
          </p:grpSpPr>
          <p:sp>
            <p:nvSpPr>
              <p:cNvPr id="351" name="Ovale"/>
              <p:cNvSpPr/>
              <p:nvPr/>
            </p:nvSpPr>
            <p:spPr>
              <a:xfrm>
                <a:off x="0" y="15779"/>
                <a:ext cx="2497485" cy="1124142"/>
              </a:xfrm>
              <a:prstGeom prst="ellipse">
                <a:avLst/>
              </a:prstGeom>
              <a:solidFill>
                <a:srgbClr val="C9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52" name="DIAZEPINE…"/>
              <p:cNvSpPr/>
              <p:nvPr/>
            </p:nvSpPr>
            <p:spPr>
              <a:xfrm>
                <a:off x="1248742" y="5778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DIAZEPINE</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DOSE PROPORZIONALE</a:t>
                </a:r>
              </a:p>
              <a:p>
                <a:pPr algn="ctr" defTabSz="412750">
                  <a:defRPr sz="1600" spc="-80">
                    <a:solidFill>
                      <a:srgbClr val="FFFFFF"/>
                    </a:solidFill>
                    <a:latin typeface="Helvetica Light"/>
                    <a:ea typeface="Helvetica Light"/>
                    <a:cs typeface="Helvetica Light"/>
                    <a:sym typeface="Helvetica Light"/>
                  </a:defRPr>
                </a:pPr>
                <a:r>
                  <a:t>A SUPERFICIE CORPOREA</a:t>
                </a:r>
              </a:p>
            </p:txBody>
          </p:sp>
        </p:grpSp>
      </p:grpSp>
      <p:grpSp>
        <p:nvGrpSpPr>
          <p:cNvPr id="357" name="Raggruppa"/>
          <p:cNvGrpSpPr/>
          <p:nvPr/>
        </p:nvGrpSpPr>
        <p:grpSpPr>
          <a:xfrm>
            <a:off x="6149864" y="4081821"/>
            <a:ext cx="2497485" cy="1155701"/>
            <a:chOff x="0" y="0"/>
            <a:chExt cx="2497484" cy="1155700"/>
          </a:xfrm>
        </p:grpSpPr>
        <p:sp>
          <p:nvSpPr>
            <p:cNvPr id="355" name="Ovale"/>
            <p:cNvSpPr/>
            <p:nvPr/>
          </p:nvSpPr>
          <p:spPr>
            <a:xfrm>
              <a:off x="0" y="15779"/>
              <a:ext cx="2497485" cy="1124142"/>
            </a:xfrm>
            <a:prstGeom prst="ellipse">
              <a:avLst/>
            </a:prstGeom>
            <a:solidFill>
              <a:srgbClr val="C9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56" name="DIAZEPINE…"/>
            <p:cNvSpPr txBox="1"/>
            <p:nvPr/>
          </p:nvSpPr>
          <p:spPr>
            <a:xfrm>
              <a:off x="162587" y="-1"/>
              <a:ext cx="2172311" cy="1155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DIAZEPINE</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DEPRIMONO FUNZIONE</a:t>
              </a:r>
            </a:p>
            <a:p>
              <a:pPr algn="ctr" defTabSz="412750">
                <a:defRPr sz="1600" spc="-80">
                  <a:solidFill>
                    <a:srgbClr val="FFFFFF"/>
                  </a:solidFill>
                  <a:latin typeface="Helvetica Light"/>
                  <a:ea typeface="Helvetica Light"/>
                  <a:cs typeface="Helvetica Light"/>
                  <a:sym typeface="Helvetica Light"/>
                </a:defRPr>
              </a:pPr>
              <a:r>
                <a:t>RESPIRATORIA</a:t>
              </a:r>
            </a:p>
          </p:txBody>
        </p:sp>
      </p:grpSp>
      <p:grpSp>
        <p:nvGrpSpPr>
          <p:cNvPr id="360" name="Raggruppa"/>
          <p:cNvGrpSpPr/>
          <p:nvPr/>
        </p:nvGrpSpPr>
        <p:grpSpPr>
          <a:xfrm>
            <a:off x="6149864" y="2738701"/>
            <a:ext cx="2497485" cy="1124142"/>
            <a:chOff x="0" y="0"/>
            <a:chExt cx="2497484" cy="1124140"/>
          </a:xfrm>
        </p:grpSpPr>
        <p:sp>
          <p:nvSpPr>
            <p:cNvPr id="358" name="Ovale"/>
            <p:cNvSpPr/>
            <p:nvPr/>
          </p:nvSpPr>
          <p:spPr>
            <a:xfrm>
              <a:off x="0" y="0"/>
              <a:ext cx="2497485" cy="1124141"/>
            </a:xfrm>
            <a:prstGeom prst="ellipse">
              <a:avLst/>
            </a:prstGeom>
            <a:solidFill>
              <a:srgbClr val="C9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59" name="NELLA EGDS…"/>
            <p:cNvSpPr txBox="1"/>
            <p:nvPr/>
          </p:nvSpPr>
          <p:spPr>
            <a:xfrm>
              <a:off x="67794" y="104870"/>
              <a:ext cx="2361896" cy="914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NELLA EGDS</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GASTROSCOPIO OCCUPA</a:t>
              </a:r>
            </a:p>
            <a:p>
              <a:pPr algn="ctr" defTabSz="412750">
                <a:defRPr sz="1600" spc="-80">
                  <a:solidFill>
                    <a:srgbClr val="FFFFFF"/>
                  </a:solidFill>
                  <a:latin typeface="Helvetica Light"/>
                  <a:ea typeface="Helvetica Light"/>
                  <a:cs typeface="Helvetica Light"/>
                  <a:sym typeface="Helvetica Light"/>
                </a:defRPr>
              </a:pPr>
              <a:r>
                <a:t>SPAZIO AEREO</a:t>
              </a:r>
            </a:p>
          </p:txBody>
        </p:sp>
      </p:grpSp>
      <p:grpSp>
        <p:nvGrpSpPr>
          <p:cNvPr id="364" name="Raggruppa"/>
          <p:cNvGrpSpPr/>
          <p:nvPr/>
        </p:nvGrpSpPr>
        <p:grpSpPr>
          <a:xfrm>
            <a:off x="2894532" y="2738701"/>
            <a:ext cx="3135684" cy="1832071"/>
            <a:chOff x="0" y="0"/>
            <a:chExt cx="3135683" cy="1832070"/>
          </a:xfrm>
        </p:grpSpPr>
        <p:sp>
          <p:nvSpPr>
            <p:cNvPr id="361" name="Freccia"/>
            <p:cNvSpPr/>
            <p:nvPr/>
          </p:nvSpPr>
          <p:spPr>
            <a:xfrm>
              <a:off x="0" y="122192"/>
              <a:ext cx="3135684" cy="879756"/>
            </a:xfrm>
            <a:prstGeom prst="rightArrow">
              <a:avLst>
                <a:gd name="adj1" fmla="val 55842"/>
                <a:gd name="adj2" fmla="val 49346"/>
              </a:avLst>
            </a:prstGeom>
            <a:gradFill flip="none" rotWithShape="1">
              <a:gsLst>
                <a:gs pos="0">
                  <a:srgbClr val="0066C1"/>
                </a:gs>
                <a:gs pos="100000">
                  <a:srgbClr val="094593"/>
                </a:gs>
              </a:gsLst>
              <a:lin ang="5400000" scaled="0"/>
            </a:gradFill>
            <a:ln w="3175" cap="flat">
              <a:noFill/>
              <a:miter lim="400000"/>
            </a:ln>
            <a:effectLst/>
          </p:spPr>
          <p:txBody>
            <a:bodyPr wrap="square" lIns="25400" tIns="25400" rIns="25400" bIns="25400" numCol="1" anchor="ctr">
              <a:noAutofit/>
            </a:bodyPr>
            <a:lstStyle/>
            <a:p>
              <a:pPr algn="ctr" defTabSz="412750">
                <a:defRPr sz="16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62" name="Ovale"/>
            <p:cNvSpPr/>
            <p:nvPr/>
          </p:nvSpPr>
          <p:spPr>
            <a:xfrm>
              <a:off x="181931" y="0"/>
              <a:ext cx="2497486" cy="1124141"/>
            </a:xfrm>
            <a:prstGeom prst="ellipse">
              <a:avLst/>
            </a:prstGeom>
            <a:solidFill>
              <a:srgbClr val="C92D1D"/>
            </a:solidFill>
            <a:ln w="3175" cap="flat">
              <a:noFill/>
              <a:miter lim="400000"/>
            </a:ln>
            <a:effectLst/>
          </p:spPr>
          <p:txBody>
            <a:bodyPr wrap="square" lIns="35718" tIns="35718" rIns="35718" bIns="35718" numCol="1" anchor="ctr">
              <a:noAutofit/>
            </a:bodyPr>
            <a:lstStyle/>
            <a:p>
              <a:pPr algn="ctr" defTabSz="410765">
                <a:defRPr sz="2400">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63" name="FUNZIONALMENTE…"/>
            <p:cNvSpPr/>
            <p:nvPr/>
          </p:nvSpPr>
          <p:spPr>
            <a:xfrm>
              <a:off x="1430674" y="56207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lgn="ctr" defTabSz="412750">
                <a:defRPr sz="2000" spc="-100">
                  <a:solidFill>
                    <a:srgbClr val="FFFFFF"/>
                  </a:solidFill>
                  <a:latin typeface="Helvetica Light"/>
                  <a:ea typeface="Helvetica Light"/>
                  <a:cs typeface="Helvetica Light"/>
                  <a:sym typeface="Helvetica Light"/>
                </a:defRPr>
              </a:pPr>
              <a:r>
                <a:t>FUNZIONALMENTE</a:t>
              </a:r>
            </a:p>
            <a:p>
              <a:pPr algn="ctr" defTabSz="412750">
                <a:defRPr sz="500" spc="-25">
                  <a:solidFill>
                    <a:srgbClr val="FFFFFF"/>
                  </a:solidFill>
                  <a:latin typeface="Helvetica Light"/>
                  <a:ea typeface="Helvetica Light"/>
                  <a:cs typeface="Helvetica Light"/>
                  <a:sym typeface="Helvetica Light"/>
                </a:defRPr>
              </a:pPr>
              <a:endParaRPr/>
            </a:p>
            <a:p>
              <a:pPr algn="ctr" defTabSz="412750">
                <a:defRPr sz="1600" spc="-80">
                  <a:solidFill>
                    <a:srgbClr val="FFFFFF"/>
                  </a:solidFill>
                  <a:latin typeface="Helvetica Light"/>
                  <a:ea typeface="Helvetica Light"/>
                  <a:cs typeface="Helvetica Light"/>
                  <a:sym typeface="Helvetica Light"/>
                </a:defRPr>
              </a:pPr>
              <a:r>
                <a:t>PZ SCAMBIA MALE</a:t>
              </a:r>
            </a:p>
            <a:p>
              <a:pPr algn="ctr" defTabSz="412750">
                <a:defRPr sz="1600" spc="-80">
                  <a:solidFill>
                    <a:srgbClr val="FFFFFF"/>
                  </a:solidFill>
                  <a:latin typeface="Helvetica Light"/>
                  <a:ea typeface="Helvetica Light"/>
                  <a:cs typeface="Helvetica Light"/>
                  <a:sym typeface="Helvetica Light"/>
                </a:defRPr>
              </a:pPr>
              <a:r>
                <a:t>SAT. O</a:t>
              </a:r>
              <a:r>
                <a:rPr sz="1000" spc="-50"/>
                <a:t>2</a:t>
              </a:r>
              <a:r>
                <a:t> BASSA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3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64"/>
                                        </p:tgtEl>
                                        <p:attrNameLst>
                                          <p:attrName>style.visibility</p:attrName>
                                        </p:attrNameLst>
                                      </p:cBhvr>
                                      <p:to>
                                        <p:strVal val="visible"/>
                                      </p:to>
                                    </p:set>
                                    <p:animEffect transition="in" filter="wipe(left)">
                                      <p:cBhvr>
                                        <p:cTn id="17" dur="500"/>
                                        <p:tgtEl>
                                          <p:spTgt spid="36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4" nodeType="clickEffect">
                                  <p:stCondLst>
                                    <p:cond delay="0"/>
                                  </p:stCondLst>
                                  <p:iterate>
                                    <p:tmAbs val="0"/>
                                  </p:iterate>
                                  <p:childTnLst>
                                    <p:set>
                                      <p:cBhvr>
                                        <p:cTn id="21" fill="hold"/>
                                        <p:tgtEl>
                                          <p:spTgt spid="36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5" nodeType="clickEffect">
                                  <p:stCondLst>
                                    <p:cond delay="0"/>
                                  </p:stCondLst>
                                  <p:iterate>
                                    <p:tmAbs val="0"/>
                                  </p:iterate>
                                  <p:childTnLst>
                                    <p:set>
                                      <p:cBhvr>
                                        <p:cTn id="25" fill="hold"/>
                                        <p:tgtEl>
                                          <p:spTgt spid="34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6" nodeType="clickEffect">
                                  <p:stCondLst>
                                    <p:cond delay="0"/>
                                  </p:stCondLst>
                                  <p:iterate>
                                    <p:tmAbs val="0"/>
                                  </p:iterate>
                                  <p:childTnLst>
                                    <p:set>
                                      <p:cBhvr>
                                        <p:cTn id="29" fill="hold"/>
                                        <p:tgtEl>
                                          <p:spTgt spid="354"/>
                                        </p:tgtEl>
                                        <p:attrNameLst>
                                          <p:attrName>style.visibility</p:attrName>
                                        </p:attrNameLst>
                                      </p:cBhvr>
                                      <p:to>
                                        <p:strVal val="visible"/>
                                      </p:to>
                                    </p:set>
                                    <p:animEffect transition="in" filter="wipe(left)">
                                      <p:cBhvr>
                                        <p:cTn id="30" dur="1000"/>
                                        <p:tgtEl>
                                          <p:spTgt spid="35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iterate>
                                    <p:tmAbs val="0"/>
                                  </p:iterate>
                                  <p:childTnLst>
                                    <p:set>
                                      <p:cBhvr>
                                        <p:cTn id="34" fill="hold"/>
                                        <p:tgtEl>
                                          <p:spTgt spid="3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8" nodeType="clickEffect">
                                  <p:stCondLst>
                                    <p:cond delay="0"/>
                                  </p:stCondLst>
                                  <p:iterate>
                                    <p:tmAbs val="0"/>
                                  </p:iterate>
                                  <p:childTnLst>
                                    <p:set>
                                      <p:cBhvr>
                                        <p:cTn id="38" fill="hold"/>
                                        <p:tgtEl>
                                          <p:spTgt spid="349"/>
                                        </p:tgtEl>
                                        <p:attrNameLst>
                                          <p:attrName>style.visibility</p:attrName>
                                        </p:attrNameLst>
                                      </p:cBhvr>
                                      <p:to>
                                        <p:strVal val="visible"/>
                                      </p:to>
                                    </p:set>
                                    <p:animEffect transition="in" filter="wipe(left)">
                                      <p:cBhvr>
                                        <p:cTn id="39"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build="p" bldLvl="5" animBg="1" advAuto="0"/>
      <p:bldP spid="341" grpId="2" animBg="1" advAuto="0"/>
      <p:bldP spid="344" grpId="5" animBg="1" advAuto="0"/>
      <p:bldP spid="349" grpId="8" animBg="1" advAuto="0"/>
      <p:bldP spid="354" grpId="6" animBg="1" advAuto="0"/>
      <p:bldP spid="357" grpId="7" animBg="1" advAuto="0"/>
      <p:bldP spid="360" grpId="4" animBg="1" advAuto="0"/>
      <p:bldP spid="364"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367"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368"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369"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370"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371"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372" name="REFERTAZIONE DELLA EGDS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REFERTAZIONE DELLA EGDS NEL PZ OBESO</a:t>
            </a:r>
          </a:p>
        </p:txBody>
      </p:sp>
      <p:sp>
        <p:nvSpPr>
          <p:cNvPr id="373" name="Quello della standardizzazione dei referti in ED è un problema annoso…"/>
          <p:cNvSpPr txBox="1"/>
          <p:nvPr/>
        </p:nvSpPr>
        <p:spPr>
          <a:xfrm>
            <a:off x="163331" y="1860157"/>
            <a:ext cx="11611338" cy="2384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Quello della standardizzazione dei referti in ED è un problema annoso</a:t>
            </a:r>
          </a:p>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referti a dir poco </a:t>
            </a:r>
            <a:r>
              <a:rPr i="1">
                <a:latin typeface="+mn-lt"/>
                <a:ea typeface="+mn-ea"/>
                <a:cs typeface="+mn-cs"/>
                <a:sym typeface="Helvetica"/>
              </a:rPr>
              <a:t>creativi …</a:t>
            </a:r>
          </a:p>
          <a:p>
            <a:pPr marL="1500187" lvl="1" indent="-1436687" algn="just" defTabSz="1643062">
              <a:spcBef>
                <a:spcPts val="500"/>
              </a:spcBef>
              <a:defRPr sz="2500">
                <a:solidFill>
                  <a:srgbClr val="FF0C03"/>
                </a:solidFill>
                <a:latin typeface="Helvetica Light"/>
                <a:ea typeface="Helvetica Light"/>
                <a:cs typeface="Helvetica Light"/>
                <a:sym typeface="Helvetica Light"/>
              </a:defRPr>
            </a:pPr>
            <a:r>
              <a:t>- </a:t>
            </a:r>
            <a:r>
              <a:rPr spc="-25"/>
              <a:t>neanche i software di refertazione hanno risolto il problema (refertazione libera)</a:t>
            </a:r>
          </a:p>
          <a:p>
            <a:pPr marL="419099" lvl="1" indent="-355599" algn="just" defTabSz="1643062">
              <a:spcBef>
                <a:spcPts val="2000"/>
              </a:spcBef>
              <a:buSzPct val="95000"/>
              <a:buBlip>
                <a:blip r:embed="rId4"/>
              </a:buBlip>
              <a:defRPr sz="2500">
                <a:solidFill>
                  <a:srgbClr val="0B579C"/>
                </a:solidFill>
                <a:latin typeface="Helvetica Light"/>
                <a:ea typeface="Helvetica Light"/>
                <a:cs typeface="Helvetica Light"/>
                <a:sym typeface="Helvetica Light"/>
              </a:defRPr>
            </a:pPr>
            <a:r>
              <a:t> Eppure le Società Scientifiche hanno prodotto letteratura dedicata</a:t>
            </a:r>
          </a:p>
          <a:p>
            <a:pPr marL="1500187" lvl="1" indent="-1436687" algn="just" defTabSz="1643062">
              <a:spcBef>
                <a:spcPts val="500"/>
              </a:spcBef>
              <a:defRPr sz="2500" spc="-50">
                <a:solidFill>
                  <a:srgbClr val="FF0C03"/>
                </a:solidFill>
                <a:latin typeface="Helvetica Light"/>
                <a:ea typeface="Helvetica Light"/>
                <a:cs typeface="Helvetica Light"/>
                <a:sym typeface="Helvetica Light"/>
              </a:defRPr>
            </a:pPr>
            <a:r>
              <a:t>- WEO pubblica la Standard Endoscopic Terminology (ultima febbraio 2023)</a:t>
            </a:r>
          </a:p>
        </p:txBody>
      </p:sp>
      <p:sp>
        <p:nvSpPr>
          <p:cNvPr id="374"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75"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376"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grpSp>
        <p:nvGrpSpPr>
          <p:cNvPr id="379" name="Raggruppa"/>
          <p:cNvGrpSpPr/>
          <p:nvPr/>
        </p:nvGrpSpPr>
        <p:grpSpPr>
          <a:xfrm>
            <a:off x="4089667" y="4287666"/>
            <a:ext cx="4012667" cy="1973611"/>
            <a:chOff x="0" y="0"/>
            <a:chExt cx="4012666" cy="1973609"/>
          </a:xfrm>
        </p:grpSpPr>
        <p:pic>
          <p:nvPicPr>
            <p:cNvPr id="377" name="Screenshot 2024-05-05 alle 09.58.15.png" descr="Screenshot 2024-05-05 alle 09.58.15.png"/>
            <p:cNvPicPr>
              <a:picLocks noChangeAspect="1"/>
            </p:cNvPicPr>
            <p:nvPr/>
          </p:nvPicPr>
          <p:blipFill>
            <a:blip r:embed="rId6"/>
            <a:stretch>
              <a:fillRect/>
            </a:stretch>
          </p:blipFill>
          <p:spPr>
            <a:xfrm>
              <a:off x="0" y="0"/>
              <a:ext cx="1384307" cy="1973610"/>
            </a:xfrm>
            <a:prstGeom prst="rect">
              <a:avLst/>
            </a:prstGeom>
            <a:ln w="12700" cap="flat">
              <a:noFill/>
              <a:miter lim="400000"/>
            </a:ln>
            <a:effectLst/>
          </p:spPr>
        </p:pic>
        <p:pic>
          <p:nvPicPr>
            <p:cNvPr id="378" name="Screenshot 2024-05-05 alle 09.56.19.png" descr="Screenshot 2024-05-05 alle 09.56.19.png"/>
            <p:cNvPicPr>
              <a:picLocks noChangeAspect="1"/>
            </p:cNvPicPr>
            <p:nvPr/>
          </p:nvPicPr>
          <p:blipFill>
            <a:blip r:embed="rId7"/>
            <a:stretch>
              <a:fillRect/>
            </a:stretch>
          </p:blipFill>
          <p:spPr>
            <a:xfrm>
              <a:off x="2041989" y="1466"/>
              <a:ext cx="1970678" cy="1970677"/>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build="p" bldLvl="5" animBg="1" advAuto="0"/>
      <p:bldP spid="379"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Rettangolo"/>
          <p:cNvSpPr/>
          <p:nvPr/>
        </p:nvSpPr>
        <p:spPr>
          <a:xfrm>
            <a:off x="-16860" y="6428540"/>
            <a:ext cx="12225720" cy="433981"/>
          </a:xfrm>
          <a:prstGeom prst="rect">
            <a:avLst/>
          </a:prstGeom>
          <a:solidFill>
            <a:srgbClr val="DBDBDB"/>
          </a:solidFill>
          <a:ln w="15875">
            <a:solidFill>
              <a:srgbClr val="487399"/>
            </a:solidFill>
          </a:ln>
          <a:effectLst>
            <a:outerShdw blurRad="38100" dist="25400" dir="2700000" rotWithShape="0">
              <a:srgbClr val="000000">
                <a:alpha val="60000"/>
              </a:srgbClr>
            </a:outerShdw>
          </a:effectLst>
        </p:spPr>
        <p:txBody>
          <a:bodyPr lIns="25400" tIns="25400" rIns="25400" bIns="25400" anchor="ctr"/>
          <a:lstStyle/>
          <a:p>
            <a:pPr>
              <a:defRPr>
                <a:solidFill>
                  <a:srgbClr val="FFFFFF"/>
                </a:solidFill>
              </a:defRPr>
            </a:pPr>
            <a:endParaRPr/>
          </a:p>
        </p:txBody>
      </p:sp>
      <p:sp>
        <p:nvSpPr>
          <p:cNvPr id="382" name="G. Galloro"/>
          <p:cNvSpPr txBox="1"/>
          <p:nvPr/>
        </p:nvSpPr>
        <p:spPr>
          <a:xfrm>
            <a:off x="167913" y="6514720"/>
            <a:ext cx="865455" cy="261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59" tIns="22859" rIns="22859" bIns="22859">
            <a:spAutoFit/>
          </a:bodyPr>
          <a:lstStyle>
            <a:lvl1pPr defTabSz="457200">
              <a:defRPr sz="1400">
                <a:solidFill>
                  <a:srgbClr val="0B579C"/>
                </a:solidFill>
                <a:latin typeface="Helvetica Light"/>
                <a:ea typeface="Helvetica Light"/>
                <a:cs typeface="Helvetica Light"/>
                <a:sym typeface="Helvetica Light"/>
              </a:defRPr>
            </a:lvl1pPr>
          </a:lstStyle>
          <a:p>
            <a:r>
              <a:t>G. Galloro</a:t>
            </a:r>
          </a:p>
        </p:txBody>
      </p:sp>
      <p:pic>
        <p:nvPicPr>
          <p:cNvPr id="383" name="Bolla Federico trasparente.gif" descr="Bolla Federico trasparente.gif"/>
          <p:cNvPicPr>
            <a:picLocks noChangeAspect="1"/>
          </p:cNvPicPr>
          <p:nvPr/>
        </p:nvPicPr>
        <p:blipFill>
          <a:blip r:embed="rId2"/>
          <a:stretch>
            <a:fillRect/>
          </a:stretch>
        </p:blipFill>
        <p:spPr>
          <a:xfrm>
            <a:off x="1258824" y="6461383"/>
            <a:ext cx="374574" cy="374644"/>
          </a:xfrm>
          <a:prstGeom prst="rect">
            <a:avLst/>
          </a:prstGeom>
          <a:ln w="12700">
            <a:miter lim="400000"/>
          </a:ln>
        </p:spPr>
      </p:pic>
      <p:pic>
        <p:nvPicPr>
          <p:cNvPr id="384" name="Logo Endo.gif" descr="Logo Endo.gif"/>
          <p:cNvPicPr>
            <a:picLocks noChangeAspect="1"/>
          </p:cNvPicPr>
          <p:nvPr/>
        </p:nvPicPr>
        <p:blipFill>
          <a:blip r:embed="rId3"/>
          <a:stretch>
            <a:fillRect/>
          </a:stretch>
        </p:blipFill>
        <p:spPr>
          <a:xfrm>
            <a:off x="7913500" y="6460969"/>
            <a:ext cx="374651" cy="375471"/>
          </a:xfrm>
          <a:prstGeom prst="rect">
            <a:avLst/>
          </a:prstGeom>
          <a:ln w="12700">
            <a:miter lim="400000"/>
          </a:ln>
        </p:spPr>
      </p:pic>
      <p:sp>
        <p:nvSpPr>
          <p:cNvPr id="385" name="Surgical Endoscopy Unit"/>
          <p:cNvSpPr txBox="1"/>
          <p:nvPr/>
        </p:nvSpPr>
        <p:spPr>
          <a:xfrm>
            <a:off x="8321502" y="6515355"/>
            <a:ext cx="2029613"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Surgical Endoscopy Unit</a:t>
            </a:r>
          </a:p>
        </p:txBody>
      </p:sp>
      <p:sp>
        <p:nvSpPr>
          <p:cNvPr id="386" name="University of Napoli Federico II - School of Medicine"/>
          <p:cNvSpPr txBox="1"/>
          <p:nvPr/>
        </p:nvSpPr>
        <p:spPr>
          <a:xfrm>
            <a:off x="1667579" y="6515355"/>
            <a:ext cx="4183838"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defRPr sz="1400">
                <a:solidFill>
                  <a:srgbClr val="0B579C"/>
                </a:solidFill>
                <a:latin typeface="Helvetica Light"/>
                <a:ea typeface="Helvetica Light"/>
                <a:cs typeface="Helvetica Light"/>
                <a:sym typeface="Helvetica Light"/>
              </a:defRPr>
            </a:lvl1pPr>
          </a:lstStyle>
          <a:p>
            <a:r>
              <a:t>University of Napoli Federico II - School of Medicine</a:t>
            </a:r>
          </a:p>
        </p:txBody>
      </p:sp>
      <p:sp>
        <p:nvSpPr>
          <p:cNvPr id="387" name="REFERTAZIONE DELLA EGDS NEL PZ OBESO"/>
          <p:cNvSpPr txBox="1"/>
          <p:nvPr/>
        </p:nvSpPr>
        <p:spPr>
          <a:xfrm>
            <a:off x="196469" y="1034650"/>
            <a:ext cx="1190929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412750">
              <a:lnSpc>
                <a:spcPct val="130000"/>
              </a:lnSpc>
              <a:defRPr sz="4000" spc="-119">
                <a:solidFill>
                  <a:srgbClr val="0685FF"/>
                </a:solidFill>
                <a:latin typeface="+mn-lt"/>
                <a:ea typeface="+mn-ea"/>
                <a:cs typeface="+mn-cs"/>
                <a:sym typeface="Helvetica"/>
              </a:defRPr>
            </a:lvl1pPr>
          </a:lstStyle>
          <a:p>
            <a:r>
              <a:t>REFERTAZIONE DELLA EGDS NEL PZ OBESO</a:t>
            </a:r>
          </a:p>
        </p:txBody>
      </p:sp>
      <p:sp>
        <p:nvSpPr>
          <p:cNvPr id="388" name="L’ED è una procedura di tipo morfologico…"/>
          <p:cNvSpPr txBox="1"/>
          <p:nvPr/>
        </p:nvSpPr>
        <p:spPr>
          <a:xfrm>
            <a:off x="163331" y="1860157"/>
            <a:ext cx="11611338" cy="1685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419099" lvl="1" indent="-355599" algn="just" defTabSz="1643062">
              <a:spcBef>
                <a:spcPts val="8400"/>
              </a:spcBef>
              <a:buSzPct val="95000"/>
              <a:buBlip>
                <a:blip r:embed="rId4"/>
              </a:buBlip>
              <a:defRPr sz="2500">
                <a:solidFill>
                  <a:srgbClr val="0B579C"/>
                </a:solidFill>
                <a:latin typeface="Helvetica Light"/>
                <a:ea typeface="Helvetica Light"/>
                <a:cs typeface="Helvetica Light"/>
                <a:sym typeface="Helvetica Light"/>
              </a:defRPr>
            </a:pPr>
            <a:r>
              <a:t> L’ED è una procedura di tipo morfologico</a:t>
            </a:r>
          </a:p>
          <a:p>
            <a:pPr marL="419099" lvl="1" indent="-355599" algn="just" defTabSz="1643062">
              <a:spcBef>
                <a:spcPts val="2000"/>
              </a:spcBef>
              <a:buSzPct val="95000"/>
              <a:buBlip>
                <a:blip r:embed="rId4"/>
              </a:buBlip>
              <a:defRPr sz="2500">
                <a:solidFill>
                  <a:srgbClr val="0B579C"/>
                </a:solidFill>
                <a:latin typeface="Helvetica Light"/>
                <a:ea typeface="Helvetica Light"/>
                <a:cs typeface="Helvetica Light"/>
                <a:sym typeface="Helvetica Light"/>
              </a:defRPr>
            </a:pPr>
            <a:r>
              <a:t> Il rilievo di certi quadri può orientare la scelta della strategia terapeutica</a:t>
            </a:r>
          </a:p>
          <a:p>
            <a:pPr marL="419099" lvl="1" indent="-355599" algn="just" defTabSz="1643062">
              <a:spcBef>
                <a:spcPts val="2000"/>
              </a:spcBef>
              <a:buSzPct val="95000"/>
              <a:buBlip>
                <a:blip r:embed="rId4"/>
              </a:buBlip>
              <a:defRPr sz="2500">
                <a:solidFill>
                  <a:srgbClr val="0B579C"/>
                </a:solidFill>
                <a:latin typeface="Helvetica Light"/>
                <a:ea typeface="Helvetica Light"/>
                <a:cs typeface="Helvetica Light"/>
                <a:sym typeface="Helvetica Light"/>
              </a:defRPr>
            </a:pPr>
            <a:r>
              <a:t> Questo in chirurgia bariatrica è ancora più vero</a:t>
            </a:r>
          </a:p>
        </p:txBody>
      </p:sp>
      <p:sp>
        <p:nvSpPr>
          <p:cNvPr id="389" name="Rettangolo"/>
          <p:cNvSpPr/>
          <p:nvPr/>
        </p:nvSpPr>
        <p:spPr>
          <a:xfrm>
            <a:off x="157" y="1370"/>
            <a:ext cx="12191686" cy="897754"/>
          </a:xfrm>
          <a:prstGeom prst="rect">
            <a:avLst/>
          </a:prstGeom>
          <a:gradFill>
            <a:gsLst>
              <a:gs pos="0">
                <a:srgbClr val="153065"/>
              </a:gs>
              <a:gs pos="100000">
                <a:srgbClr val="153065"/>
              </a:gs>
            </a:gsLst>
            <a:lin ang="5400000"/>
          </a:gradFill>
          <a:ln w="3175">
            <a:miter lim="400000"/>
          </a:ln>
        </p:spPr>
        <p:txBody>
          <a:bodyPr lIns="25400" tIns="25400" rIns="25400" bIns="25400" anchor="ctr"/>
          <a:lstStyle/>
          <a:p>
            <a:pPr algn="ctr" defTabSz="412750">
              <a:defRPr sz="1600">
                <a:solidFill>
                  <a:srgbClr val="FFA221"/>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a:p>
        </p:txBody>
      </p:sp>
      <p:sp>
        <p:nvSpPr>
          <p:cNvPr id="390" name="XXXII CONGRESSO NAZIONALE DELLA SOCIETÀ ITALIANA DI CHIRURGIA DELL’OBESITÀ                                                              Giardini Naxos 23 - 25 maggio 2024…"/>
          <p:cNvSpPr txBox="1"/>
          <p:nvPr/>
        </p:nvSpPr>
        <p:spPr>
          <a:xfrm>
            <a:off x="46194" y="145250"/>
            <a:ext cx="12057447" cy="762394"/>
          </a:xfrm>
          <a:prstGeom prst="rect">
            <a:avLst/>
          </a:prstGeom>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lvl="1" indent="0" defTabSz="412750">
              <a:lnSpc>
                <a:spcPct val="140000"/>
              </a:lnSpc>
              <a:defRPr sz="1200">
                <a:solidFill>
                  <a:srgbClr val="A6AAA8"/>
                </a:solidFill>
                <a:latin typeface="Helvetica Light"/>
                <a:ea typeface="Helvetica Light"/>
                <a:cs typeface="Helvetica Light"/>
                <a:sym typeface="Helvetica Light"/>
              </a:defRPr>
            </a:pPr>
            <a:r>
              <a:t>XXXII CONGRESSO NAZIONALE DELLA SOCIETÀ ITALIANA DI CHIRURGIA DELL’OBESITÀ                                                              Giardini Naxos 23 - 25 maggio 2024</a:t>
            </a:r>
          </a:p>
          <a:p>
            <a:pPr lvl="6" indent="0" defTabSz="412750">
              <a:lnSpc>
                <a:spcPct val="80000"/>
              </a:lnSpc>
              <a:spcBef>
                <a:spcPts val="500"/>
              </a:spcBef>
              <a:defRPr sz="1600">
                <a:solidFill>
                  <a:srgbClr val="FFA221"/>
                </a:solidFill>
                <a:latin typeface="Helvetica Light"/>
                <a:ea typeface="Helvetica Light"/>
                <a:cs typeface="Helvetica Light"/>
                <a:sym typeface="Helvetica Light"/>
              </a:defRPr>
            </a:pPr>
            <a:r>
              <a:t>DIAGNOSTICA ENDOSCOPICA E STANDARDIZZAZIONE DELLA REFERTAZIONE</a:t>
            </a:r>
          </a:p>
        </p:txBody>
      </p:sp>
      <p:pic>
        <p:nvPicPr>
          <p:cNvPr id="391" name="Screenshot 2024-04-28 alle 10.59.54.png" descr="Screenshot 2024-04-28 alle 10.59.54.png"/>
          <p:cNvPicPr>
            <a:picLocks noChangeAspect="1"/>
          </p:cNvPicPr>
          <p:nvPr/>
        </p:nvPicPr>
        <p:blipFill>
          <a:blip r:embed="rId5"/>
          <a:stretch>
            <a:fillRect/>
          </a:stretch>
        </p:blipFill>
        <p:spPr>
          <a:xfrm>
            <a:off x="11520545" y="-11067"/>
            <a:ext cx="671342" cy="89722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1" build="p" bldLvl="5" animBg="1" advAuto="0"/>
    </p:bldLst>
  </p:timing>
</p:sld>
</file>

<file path=ppt/theme/theme1.xml><?xml version="1.0" encoding="utf-8"?>
<a:theme xmlns:a="http://schemas.openxmlformats.org/drawingml/2006/main"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1105</Words>
  <Application>Microsoft Macintosh PowerPoint</Application>
  <PresentationFormat>Widescreen</PresentationFormat>
  <Paragraphs>208</Paragraphs>
  <Slides>15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Calibri</vt:lpstr>
      <vt:lpstr>Helvetica Light</vt:lpstr>
      <vt:lpstr>RetrospectVTI</vt:lpstr>
      <vt:lpstr>GERD E CHIRURGIA BARIATRICA. ANNO ZERO?   LA CORRETTA DIAGNOSI PRE-OPERATORIA E LA SELEZIONE DELLA PROCEDURA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GERD E CHIRURGIA BARIATRICA. ANNO ZERO?   LA CORRETTA DIAGNOSI PRE-OPERATORIA E LA SELEZIONE DELLA PROCEDURA</dc:title>
  <cp:lastModifiedBy>GIUSEPPE GALLORO</cp:lastModifiedBy>
  <cp:revision>1</cp:revision>
  <dcterms:modified xsi:type="dcterms:W3CDTF">2024-05-06T09:20:25Z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2024-05-06T09:20:25Z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c9929cf0-79d7-4ac3-9386-1a147488f02a</vt:lpwstr>
  </property>
  <property fmtid="{D5CDD505-2E9C-101B-9397-08002B2CF9AE}" pid="8" name="MSIP_Label_2ad0b24d-6422-44b0-b3de-abb3a9e8c81a_ContentBits">
    <vt:lpwstr>0</vt:lpwstr>
  </property>
</Properties>
</file>